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Ирина" initials="И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ommentAuthors" Target="commentAuthor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14.12.2015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14.12.2015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&#1051;&#1080;&#1089;&#1090;%20&#1085;&#1072;&#1073;&#1083;&#1102;&#1076;&#1077;&#1085;&#1080;&#1103;%20&#1059;&#1059;&#1044;%20&#1085;&#1072;&#1095;%20&#1082;&#1083;.docx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&#1057;&#1080;&#1089;&#1090;&#1077;&#1084;&#1072;%20&#1086;&#1094;&#1077;&#1085;&#1080;&#1074;&#1072;&#1085;&#1080;&#1103;%20&#1076;&#1086;&#1089;&#1090;&#1080;&#1078;&#1077;&#1085;&#1080;&#1081;%20&#1091;&#1095;&#1072;&#1097;&#1080;&#1093;&#1089;&#1103;%20&#1087;&#1086;%20&#1084;&#1072;&#1090;&#1077;&#1088;&#1080;&#1072;&#1083;&#1072;&#1084;%20&#1087;&#1086;&#1088;&#1090;&#1092;&#1086;&#1083;&#1080;&#1086;%20.docx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hyperlink" Target="shtraus-polka-tik-tak-(mp3-crazy.com).mp3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hyperlink" Target="&#1055;&#1086;&#1089;&#1083;&#1086;&#1074;&#1080;&#1094;&#1099;.docx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3789040"/>
            <a:ext cx="8136904" cy="1944216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4000" dirty="0" smtClean="0">
                <a:ln/>
                <a:solidFill>
                  <a:schemeClr val="bg2">
                    <a:lumMod val="25000"/>
                  </a:schemeClr>
                </a:solidFill>
                <a:effectLst/>
                <a:latin typeface="Monotype Corsiva" panose="03010101010201010101" pitchFamily="66" charset="0"/>
              </a:rPr>
              <a:t>Портфолио ученика как инструмент оценивания </a:t>
            </a:r>
            <a:br>
              <a:rPr lang="ru-RU" sz="4000" dirty="0" smtClean="0">
                <a:ln/>
                <a:solidFill>
                  <a:schemeClr val="bg2">
                    <a:lumMod val="25000"/>
                  </a:schemeClr>
                </a:solidFill>
                <a:effectLst/>
                <a:latin typeface="Monotype Corsiva" panose="03010101010201010101" pitchFamily="66" charset="0"/>
              </a:rPr>
            </a:br>
            <a:r>
              <a:rPr lang="ru-RU" sz="4000" dirty="0" smtClean="0">
                <a:ln/>
                <a:solidFill>
                  <a:schemeClr val="bg2">
                    <a:lumMod val="25000"/>
                  </a:schemeClr>
                </a:solidFill>
                <a:effectLst/>
                <a:latin typeface="Monotype Corsiva" panose="03010101010201010101" pitchFamily="66" charset="0"/>
              </a:rPr>
              <a:t>в образовательной системе </a:t>
            </a:r>
            <a:endParaRPr lang="ru-RU" sz="4000" dirty="0">
              <a:ln/>
              <a:solidFill>
                <a:schemeClr val="bg2">
                  <a:lumMod val="25000"/>
                </a:schemeClr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2708920"/>
            <a:ext cx="4013200" cy="788665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/>
                <a:solidFill>
                  <a:schemeClr val="bg2">
                    <a:lumMod val="25000"/>
                  </a:schemeClr>
                </a:solidFill>
                <a:latin typeface="Monotype Corsiva" panose="03010101010201010101" pitchFamily="66" charset="0"/>
              </a:rPr>
              <a:t>Мастер-класс</a:t>
            </a:r>
            <a:endParaRPr lang="ru-RU" sz="2800" b="1" dirty="0">
              <a:ln/>
              <a:solidFill>
                <a:schemeClr val="bg2">
                  <a:lumMod val="25000"/>
                </a:schemeClr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0767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4033786"/>
              </p:ext>
            </p:extLst>
          </p:nvPr>
        </p:nvGraphicFramePr>
        <p:xfrm>
          <a:off x="611560" y="620689"/>
          <a:ext cx="7992888" cy="3024335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5544616"/>
                <a:gridCol w="1152128"/>
                <a:gridCol w="1296144"/>
              </a:tblGrid>
              <a:tr h="57197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Вопросы </a:t>
                      </a:r>
                      <a:endParaRPr lang="ru-RU" sz="1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Начало занятия</a:t>
                      </a:r>
                      <a:endParaRPr lang="ru-RU" sz="1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Конец занятия</a:t>
                      </a:r>
                      <a:endParaRPr lang="ru-RU" sz="1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262752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700" u="sng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Что</a:t>
                      </a:r>
                      <a:r>
                        <a:rPr lang="ru-RU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такое портфолио?</a:t>
                      </a:r>
                      <a:endParaRPr lang="ru-RU" sz="1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255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70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Какие</a:t>
                      </a:r>
                      <a:r>
                        <a:rPr lang="ru-RU" sz="1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разделы присутствуют в портфолио ученика начальной и основной школы?</a:t>
                      </a:r>
                      <a:endParaRPr lang="ru-RU" sz="1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25506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70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Какова</a:t>
                      </a:r>
                      <a:r>
                        <a:rPr lang="ru-RU" sz="1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система оценивания портфолио обучающихся начальной и основной школы?</a:t>
                      </a:r>
                      <a:endParaRPr lang="ru-RU" sz="1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113859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70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</a:t>
                      </a:r>
                      <a:r>
                        <a:rPr lang="ru-RU" sz="1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составить </a:t>
                      </a:r>
                      <a:r>
                        <a:rPr lang="ru-RU" sz="1700" u="sng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характеристику</a:t>
                      </a:r>
                      <a:r>
                        <a:rPr lang="ru-RU" sz="1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обучающегося основной школы, учитывая результаты, зафиксированные в портфолио, для перехода в следующий класс?</a:t>
                      </a:r>
                      <a:endParaRPr lang="ru-RU" sz="1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7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7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7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7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TextBox 6">
            <a:hlinkClick r:id="rId2" action="ppaction://hlinksldjump"/>
          </p:cNvPr>
          <p:cNvSpPr txBox="1"/>
          <p:nvPr/>
        </p:nvSpPr>
        <p:spPr>
          <a:xfrm>
            <a:off x="5580112" y="3789040"/>
            <a:ext cx="302433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latin typeface="Monotype Corsiva" panose="03010101010201010101" pitchFamily="66" charset="0"/>
                <a:hlinkClick r:id="rId2" action="ppaction://hlinksldjump"/>
              </a:rPr>
              <a:t>+ </a:t>
            </a:r>
            <a:r>
              <a:rPr lang="ru-RU" sz="2800" b="1" dirty="0" smtClean="0">
                <a:latin typeface="Monotype Corsiva" panose="03010101010201010101" pitchFamily="66" charset="0"/>
              </a:rPr>
              <a:t> </a:t>
            </a:r>
            <a:r>
              <a:rPr lang="ru-RU" sz="2800" b="1" dirty="0">
                <a:latin typeface="Monotype Corsiva" panose="03010101010201010101" pitchFamily="66" charset="0"/>
              </a:rPr>
              <a:t>знаю отлично</a:t>
            </a:r>
            <a:br>
              <a:rPr lang="ru-RU" sz="2800" b="1" dirty="0">
                <a:latin typeface="Monotype Corsiva" panose="03010101010201010101" pitchFamily="66" charset="0"/>
              </a:rPr>
            </a:br>
            <a:r>
              <a:rPr lang="ru-RU" sz="2800" b="1" dirty="0" smtClean="0">
                <a:latin typeface="Monotype Corsiva" panose="03010101010201010101" pitchFamily="66" charset="0"/>
              </a:rPr>
              <a:t>+.  знаю </a:t>
            </a:r>
            <a:r>
              <a:rPr lang="ru-RU" sz="2800" b="1" dirty="0">
                <a:latin typeface="Monotype Corsiva" panose="03010101010201010101" pitchFamily="66" charset="0"/>
              </a:rPr>
              <a:t>хорошо</a:t>
            </a:r>
            <a:br>
              <a:rPr lang="ru-RU" sz="2800" b="1" dirty="0">
                <a:latin typeface="Monotype Corsiva" panose="03010101010201010101" pitchFamily="66" charset="0"/>
              </a:rPr>
            </a:br>
            <a:r>
              <a:rPr lang="ru-RU" sz="2800" b="1" u="sng" dirty="0">
                <a:latin typeface="Monotype Corsiva" panose="03010101010201010101" pitchFamily="66" charset="0"/>
              </a:rPr>
              <a:t>+ </a:t>
            </a:r>
            <a:r>
              <a:rPr lang="ru-RU" sz="2800" b="1" dirty="0" smtClean="0">
                <a:latin typeface="Monotype Corsiva" panose="03010101010201010101" pitchFamily="66" charset="0"/>
              </a:rPr>
              <a:t>  знаю </a:t>
            </a:r>
            <a:r>
              <a:rPr lang="ru-RU" sz="2800" b="1" dirty="0">
                <a:latin typeface="Monotype Corsiva" panose="03010101010201010101" pitchFamily="66" charset="0"/>
              </a:rPr>
              <a:t>наполовину</a:t>
            </a:r>
            <a:br>
              <a:rPr lang="ru-RU" sz="2800" b="1" dirty="0">
                <a:latin typeface="Monotype Corsiva" panose="03010101010201010101" pitchFamily="66" charset="0"/>
              </a:rPr>
            </a:br>
            <a:r>
              <a:rPr lang="ru-RU" sz="2800" b="1" dirty="0">
                <a:latin typeface="Monotype Corsiva" panose="03010101010201010101" pitchFamily="66" charset="0"/>
              </a:rPr>
              <a:t> – </a:t>
            </a:r>
            <a:r>
              <a:rPr lang="ru-RU" sz="2800" b="1" dirty="0" smtClean="0">
                <a:latin typeface="Monotype Corsiva" panose="03010101010201010101" pitchFamily="66" charset="0"/>
              </a:rPr>
              <a:t> знаю </a:t>
            </a:r>
            <a:r>
              <a:rPr lang="ru-RU" sz="2800" b="1" dirty="0">
                <a:latin typeface="Monotype Corsiva" panose="03010101010201010101" pitchFamily="66" charset="0"/>
              </a:rPr>
              <a:t>очень мало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416033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346920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ученика – это комплекс </a:t>
            </a:r>
            <a:r>
              <a:rPr lang="ru-RU" sz="4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(грамоты, </a:t>
            </a:r>
            <a:r>
              <a:rPr lang="ru-RU" sz="4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т.д.) и продуктов различных видов </a:t>
            </a:r>
            <a:r>
              <a:rPr lang="ru-RU" sz="4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как учебной (диагностические работы, </a:t>
            </a:r>
            <a:r>
              <a:rPr lang="ru-RU" sz="4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листы,  исследовательские, </a:t>
            </a:r>
            <a:r>
              <a:rPr lang="ru-RU" sz="4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работы, рефераты и т.д.), так и внеурочной   (</a:t>
            </a:r>
            <a:r>
              <a:rPr lang="ru-RU" sz="4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работы, презентации, фотоматериалы),   отражающий  </a:t>
            </a:r>
            <a:r>
              <a:rPr lang="ru-RU" sz="4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 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образовательные   достижения и отслеживающий </a:t>
            </a:r>
            <a:r>
              <a:rPr lang="ru-RU" sz="4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рост обучающегося,  динамику его продвижения в </a:t>
            </a:r>
            <a:r>
              <a:rPr lang="ru-RU" sz="4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___________________________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 других видах деятельности.  </a:t>
            </a: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971600" y="836712"/>
            <a:ext cx="180119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документов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436096" y="836712"/>
            <a:ext cx="14676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дипломы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94682" y="1255635"/>
            <a:ext cx="205851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сертификаты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06534" y="1518600"/>
            <a:ext cx="20633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71749" y="2191585"/>
            <a:ext cx="17043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оценочные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407212" y="2613986"/>
            <a:ext cx="17075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проектные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556496" y="2844818"/>
            <a:ext cx="17592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творческие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095233" y="3573016"/>
            <a:ext cx="257179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индивидуальные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738994" y="4221088"/>
            <a:ext cx="1923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личностный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21926" y="4941168"/>
            <a:ext cx="13115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учебной</a:t>
            </a:r>
            <a:endParaRPr lang="ru-RU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163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756712" cy="5126320"/>
          </a:xfrm>
        </p:spPr>
        <p:txBody>
          <a:bodyPr/>
          <a:lstStyle/>
          <a:p>
            <a:r>
              <a:rPr lang="ru-RU" dirty="0" smtClean="0"/>
              <a:t>ПОРТФОЛИО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3648" y="530352"/>
            <a:ext cx="7283152" cy="5418928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(от франц.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porter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излагать, формулировать, нести и 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folio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лист, страница) –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досье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собрание достижений  (Словарь иностранных слов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0" indent="0" fontAlgn="base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это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комплект документов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представляющих совокупность сертифицированных или не сертифицированных индивидуальных достижений, который является основой для определения образовательного рейтинга  выпускника начальной школы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fontAlgn="base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индивидуальная «папка»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в которой   зафиксирована динамика  личных  достижений в деятельности на уровне качества результата.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способ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фиксирования, накопления и оценки индивидуальных достижений обучающегося  за определенный период времени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1798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4797152"/>
            <a:ext cx="3034680" cy="1051560"/>
          </a:xfrm>
        </p:spPr>
        <p:txBody>
          <a:bodyPr/>
          <a:lstStyle/>
          <a:p>
            <a:pPr algn="r"/>
            <a:r>
              <a:rPr lang="ru-RU" dirty="0" smtClean="0">
                <a:solidFill>
                  <a:schemeClr val="tx1"/>
                </a:solidFill>
                <a:effectLst/>
                <a:latin typeface="Monotype Corsiva" panose="03010101010201010101" pitchFamily="66" charset="0"/>
              </a:rPr>
              <a:t>ЭРИХ ФРОММ</a:t>
            </a:r>
            <a:endParaRPr lang="ru-RU" dirty="0">
              <a:solidFill>
                <a:schemeClr val="tx1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4000" b="1" dirty="0">
                <a:latin typeface="Monotype Corsiva" panose="03010101010201010101" pitchFamily="66" charset="0"/>
                <a:ea typeface="Times New Roman"/>
              </a:rPr>
              <a:t>Для чего</a:t>
            </a:r>
            <a:r>
              <a:rPr lang="ru-RU" sz="4000" dirty="0">
                <a:latin typeface="Monotype Corsiva" panose="03010101010201010101" pitchFamily="66" charset="0"/>
                <a:ea typeface="Times New Roman"/>
              </a:rPr>
              <a:t> все это нужно</a:t>
            </a:r>
            <a:r>
              <a:rPr lang="ru-RU" sz="4000" dirty="0" smtClean="0">
                <a:latin typeface="Monotype Corsiva" panose="03010101010201010101" pitchFamily="66" charset="0"/>
                <a:ea typeface="Times New Roman"/>
              </a:rPr>
              <a:t>?</a:t>
            </a:r>
          </a:p>
          <a:p>
            <a:pPr marL="0" indent="0" algn="ctr">
              <a:buNone/>
            </a:pPr>
            <a:r>
              <a:rPr lang="ru-RU" sz="4000" dirty="0">
                <a:latin typeface="Monotype Corsiva" panose="03010101010201010101" pitchFamily="66" charset="0"/>
              </a:rPr>
              <a:t>«</a:t>
            </a:r>
            <a:r>
              <a:rPr lang="ru-RU" sz="4000" dirty="0" smtClean="0">
                <a:latin typeface="Monotype Corsiva" panose="03010101010201010101" pitchFamily="66" charset="0"/>
              </a:rPr>
              <a:t>Человек должен </a:t>
            </a:r>
            <a:r>
              <a:rPr lang="ru-RU" sz="4000" dirty="0">
                <a:latin typeface="Monotype Corsiva" panose="03010101010201010101" pitchFamily="66" charset="0"/>
              </a:rPr>
              <a:t>научиться смело смотреть в лицо реальности. Если он </a:t>
            </a:r>
            <a:r>
              <a:rPr lang="ru-RU" sz="4000" dirty="0" smtClean="0">
                <a:latin typeface="Monotype Corsiva" panose="03010101010201010101" pitchFamily="66" charset="0"/>
              </a:rPr>
              <a:t>сознаёт</a:t>
            </a:r>
            <a:r>
              <a:rPr lang="ru-RU" sz="4000" dirty="0">
                <a:latin typeface="Monotype Corsiva" panose="03010101010201010101" pitchFamily="66" charset="0"/>
              </a:rPr>
              <a:t>, что ему не на что положиться, кроме собственных сил, он будет учиться использовать их должным образом»</a:t>
            </a:r>
          </a:p>
        </p:txBody>
      </p:sp>
    </p:spTree>
    <p:extLst>
      <p:ext uri="{BB962C8B-B14F-4D97-AF65-F5344CB8AC3E}">
        <p14:creationId xmlns:p14="http://schemas.microsoft.com/office/powerpoint/2010/main" val="434421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6"/>
            <a:ext cx="8183880" cy="47525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оложение о Портфолио</a:t>
            </a:r>
          </a:p>
          <a:p>
            <a:pPr marL="0" indent="0">
              <a:buNone/>
            </a:pP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пыт</a:t>
            </a:r>
          </a:p>
          <a:p>
            <a:pPr marL="0" indent="0">
              <a:buNone/>
            </a:pP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 </a:t>
            </a: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одители,  </a:t>
            </a: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азделы Портфолио</a:t>
            </a:r>
          </a:p>
          <a:p>
            <a:pPr marL="0" indent="0">
              <a:buNone/>
            </a:pP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 </a:t>
            </a: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руд</a:t>
            </a:r>
          </a:p>
          <a:p>
            <a:pPr marL="0" indent="0">
              <a:buNone/>
            </a:pP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-  </a:t>
            </a: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Ф</a:t>
            </a:r>
            <a:r>
              <a:rPr lang="ru-RU" sz="3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иксирование </a:t>
            </a:r>
            <a:r>
              <a:rPr lang="ru-RU" sz="3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результатов </a:t>
            </a:r>
            <a:endParaRPr lang="ru-RU" sz="3000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 </a:t>
            </a:r>
            <a:r>
              <a:rPr lang="ru-RU" sz="3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</a:t>
            </a:r>
            <a:r>
              <a:rPr lang="ru-RU" sz="30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бьективность</a:t>
            </a:r>
            <a:endParaRPr lang="ru-RU" sz="3000" b="1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 </a:t>
            </a:r>
            <a:r>
              <a:rPr lang="ru-RU" sz="3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 </a:t>
            </a: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</a:t>
            </a:r>
            <a:r>
              <a:rPr lang="ru-RU" sz="3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ичность</a:t>
            </a:r>
          </a:p>
          <a:p>
            <a:pPr marL="0" indent="0">
              <a:buNone/>
            </a:pP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 </a:t>
            </a: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3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нформация </a:t>
            </a:r>
          </a:p>
          <a:p>
            <a:pPr mar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Лист наблюдения УУД 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нач</a:t>
            </a: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 кл.docx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 </a:t>
            </a: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тзывы, </a:t>
            </a:r>
            <a:r>
              <a:rPr lang="ru-RU" sz="3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0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ценка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G:\нужное\с телефона\с тел 17 августа 2015\Odnoklassniki\IMG_20150817_100532_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1228" y="3140968"/>
            <a:ext cx="3456384" cy="345638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6038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404664"/>
            <a:ext cx="8435280" cy="6048672"/>
          </a:xfrm>
        </p:spPr>
        <p:txBody>
          <a:bodyPr>
            <a:normAutofit fontScale="77500" lnSpcReduction="20000"/>
          </a:bodyPr>
          <a:lstStyle/>
          <a:p>
            <a:pPr marL="0" indent="0">
              <a:spcAft>
                <a:spcPts val="0"/>
              </a:spcAft>
              <a:buNone/>
            </a:pPr>
            <a:r>
              <a:rPr lang="ru-RU" b="1" dirty="0">
                <a:solidFill>
                  <a:srgbClr val="FF0000"/>
                </a:solidFill>
                <a:latin typeface="Times New Roman"/>
                <a:ea typeface="Times New Roman"/>
              </a:rPr>
              <a:t>Особенности портфолио на трех ступенях обучения. 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b="1" i="1" dirty="0">
                <a:solidFill>
                  <a:schemeClr val="bg2">
                    <a:lumMod val="50000"/>
                  </a:schemeClr>
                </a:solidFill>
                <a:latin typeface="Times New Roman"/>
                <a:ea typeface="Times New Roman"/>
              </a:rPr>
              <a:t>Первая ступень обучения </a:t>
            </a:r>
            <a:r>
              <a:rPr lang="ru-RU" b="1" dirty="0">
                <a:solidFill>
                  <a:srgbClr val="000000"/>
                </a:solidFill>
                <a:latin typeface="Times New Roman"/>
                <a:ea typeface="Times New Roman"/>
              </a:rPr>
              <a:t>–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начальная школа 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Times New Roman"/>
                <a:ea typeface="Times New Roman"/>
              </a:rPr>
              <a:t>(1 – 4 классы) 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Портфолио служит для сбора информации о </a:t>
            </a:r>
            <a:r>
              <a:rPr lang="ru-RU" u="sng" dirty="0">
                <a:solidFill>
                  <a:srgbClr val="000000"/>
                </a:solidFill>
                <a:latin typeface="Times New Roman"/>
                <a:ea typeface="Times New Roman"/>
              </a:rPr>
              <a:t>продвижении в учебной деятельности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школьника, для подготовки карты представления ученика при переходе на вторую ступень обучения. 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b="1" i="1" dirty="0">
                <a:solidFill>
                  <a:schemeClr val="bg2">
                    <a:lumMod val="50000"/>
                  </a:schemeClr>
                </a:solidFill>
                <a:latin typeface="Times New Roman"/>
                <a:ea typeface="Times New Roman"/>
              </a:rPr>
              <a:t>Вторая ступень обучения 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Times New Roman"/>
                <a:ea typeface="Times New Roman"/>
              </a:rPr>
              <a:t>(5 – 9 классы). 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Портфолио служит для сбора информации </a:t>
            </a:r>
            <a:r>
              <a:rPr lang="ru-RU" u="sng" dirty="0">
                <a:solidFill>
                  <a:srgbClr val="000000"/>
                </a:solidFill>
                <a:latin typeface="Times New Roman"/>
                <a:ea typeface="Times New Roman"/>
              </a:rPr>
              <a:t>об образовательных достижениях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 ученика в предполагаемом профиле, для повышения образовательной активности школьника, уровня осознания своих целей и возможностей. 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b="1" i="1" dirty="0">
                <a:solidFill>
                  <a:schemeClr val="bg2">
                    <a:lumMod val="50000"/>
                  </a:schemeClr>
                </a:solidFill>
                <a:latin typeface="Times New Roman"/>
                <a:ea typeface="Times New Roman"/>
              </a:rPr>
              <a:t>Третья ступень обучения </a:t>
            </a:r>
            <a:r>
              <a:rPr lang="ru-RU" b="1" dirty="0">
                <a:solidFill>
                  <a:schemeClr val="bg2">
                    <a:lumMod val="50000"/>
                  </a:schemeClr>
                </a:solidFill>
                <a:latin typeface="Times New Roman"/>
                <a:ea typeface="Times New Roman"/>
              </a:rPr>
              <a:t>(10 – 11 классы). 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Портфолио служит инструментом создания </a:t>
            </a:r>
            <a:r>
              <a:rPr lang="ru-RU" u="sng" dirty="0">
                <a:solidFill>
                  <a:srgbClr val="000000"/>
                </a:solidFill>
                <a:latin typeface="Times New Roman"/>
                <a:ea typeface="Times New Roman"/>
              </a:rPr>
              <a:t>индивидуальной образовательной траектории 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ученика, отражает результаты индивидуальной образовательной активности. </a:t>
            </a:r>
          </a:p>
          <a:p>
            <a:pPr marL="0" indent="0">
              <a:spcAft>
                <a:spcPts val="0"/>
              </a:spcAft>
              <a:buNone/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Портфолио позволяет отразить способы и результаты </a:t>
            </a:r>
            <a:r>
              <a:rPr lang="ru-RU" dirty="0" err="1">
                <a:solidFill>
                  <a:srgbClr val="000000"/>
                </a:solidFill>
                <a:latin typeface="Times New Roman"/>
                <a:ea typeface="Times New Roman"/>
              </a:rPr>
              <a:t>профилизации</a:t>
            </a: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 учащихся 10 – 11 классов; содержит информацию об изучаемых предметах и курсах, практиках, проектно-исследовательской деятельности. </a:t>
            </a: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dirty="0" smtClean="0">
                <a:latin typeface="Times New Roman"/>
                <a:ea typeface="Times New Roman"/>
              </a:rPr>
              <a:t>Портфолио </a:t>
            </a:r>
            <a:r>
              <a:rPr lang="ru-RU" dirty="0">
                <a:latin typeface="Times New Roman"/>
                <a:ea typeface="Times New Roman"/>
              </a:rPr>
              <a:t>служит дополнением к результатам ЕГЭ или иным формам экзаменов при поступлении в вуз.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427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274912"/>
          </a:xfrm>
        </p:spPr>
        <p:txBody>
          <a:bodyPr>
            <a:normAutofit/>
          </a:bodyPr>
          <a:lstStyle/>
          <a:p>
            <a:pPr marL="0" indent="0" algn="ctr">
              <a:spcAft>
                <a:spcPts val="0"/>
              </a:spcAft>
              <a:buNone/>
            </a:pP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Times New Roman"/>
              </a:rPr>
              <a:t>Структура и содержание Портфолио </a:t>
            </a:r>
            <a:endParaRPr lang="ru-RU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/>
              <a:ea typeface="Times New Roman"/>
            </a:endParaRPr>
          </a:p>
          <a:p>
            <a:pPr marL="0" indent="0" algn="ctr">
              <a:spcAft>
                <a:spcPts val="0"/>
              </a:spcAft>
              <a:buNone/>
            </a:pPr>
            <a:r>
              <a:rPr lang="ru-RU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Times New Roman"/>
              </a:rPr>
              <a:t>ученика </a:t>
            </a: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Times New Roman"/>
              </a:rPr>
              <a:t>основной школы </a:t>
            </a:r>
          </a:p>
          <a:p>
            <a:pPr>
              <a:spcAft>
                <a:spcPts val="0"/>
              </a:spcAft>
            </a:pPr>
            <a:r>
              <a:rPr lang="ru-RU" dirty="0" smtClean="0">
                <a:solidFill>
                  <a:srgbClr val="000000"/>
                </a:solidFill>
                <a:latin typeface="Times New Roman"/>
                <a:ea typeface="Times New Roman"/>
              </a:rPr>
              <a:t>Титульный лист;</a:t>
            </a:r>
            <a:endParaRPr lang="ru-RU" dirty="0">
              <a:solidFill>
                <a:srgbClr val="000000"/>
              </a:solidFill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Содержание (оглавление); </a:t>
            </a: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I раздел «Мой портрет»; </a:t>
            </a: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II раздел «Мои документы»; </a:t>
            </a: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III раздел «Мои работы»; </a:t>
            </a:r>
          </a:p>
          <a:p>
            <a:pPr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/>
                <a:ea typeface="Times New Roman"/>
              </a:rPr>
              <a:t>IV раздел «Отзывы и рекомендации»; </a:t>
            </a:r>
          </a:p>
          <a:p>
            <a:r>
              <a:rPr lang="ru-RU" dirty="0" smtClean="0">
                <a:latin typeface="Times New Roman"/>
                <a:ea typeface="Times New Roman"/>
              </a:rPr>
              <a:t>V  </a:t>
            </a:r>
            <a:r>
              <a:rPr lang="ru-RU" dirty="0">
                <a:latin typeface="Times New Roman"/>
                <a:ea typeface="Times New Roman"/>
              </a:rPr>
              <a:t>раздел </a:t>
            </a:r>
            <a:r>
              <a:rPr lang="ru-RU" dirty="0" smtClean="0">
                <a:latin typeface="Times New Roman"/>
                <a:ea typeface="Times New Roman"/>
              </a:rPr>
              <a:t>«Копилка</a:t>
            </a:r>
            <a:r>
              <a:rPr lang="ru-RU" dirty="0">
                <a:latin typeface="Times New Roman"/>
                <a:ea typeface="Times New Roman"/>
              </a:rPr>
              <a:t>». </a:t>
            </a:r>
            <a:endParaRPr lang="ru-RU" dirty="0" smtClean="0">
              <a:latin typeface="Times New Roman"/>
              <a:ea typeface="Times New Roman"/>
            </a:endParaRPr>
          </a:p>
          <a:p>
            <a:pPr marL="0" indent="0">
              <a:buNone/>
            </a:pPr>
            <a:r>
              <a:rPr lang="ru-RU" sz="18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Система оценивания достижений учащихся по материалам портфолио .</a:t>
            </a:r>
            <a:r>
              <a:rPr lang="ru-RU" sz="1800" dirty="0" err="1" smtClean="0"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file"/>
              </a:rPr>
              <a:t>docx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7464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861048"/>
            <a:ext cx="8183880" cy="1944216"/>
          </a:xfrm>
        </p:spPr>
        <p:txBody>
          <a:bodyPr>
            <a:normAutofit/>
          </a:bodyPr>
          <a:lstStyle/>
          <a:p>
            <a:pPr lvl="0" fontAlgn="base">
              <a:spcBef>
                <a:spcPts val="250"/>
              </a:spcBef>
            </a:pPr>
            <a:r>
              <a:rPr lang="ru-RU" sz="2800" dirty="0" smtClean="0">
                <a:solidFill>
                  <a:srgbClr val="7030A0"/>
                </a:solidFill>
                <a:effectLst/>
                <a:latin typeface="Times New Roman"/>
                <a:ea typeface="Times New Roman"/>
                <a:cs typeface="+mn-cs"/>
              </a:rPr>
              <a:t>Задание для групп:</a:t>
            </a:r>
            <a:br>
              <a:rPr lang="ru-RU" sz="2800" dirty="0" smtClean="0">
                <a:solidFill>
                  <a:srgbClr val="7030A0"/>
                </a:solidFill>
                <a:effectLst/>
                <a:latin typeface="Times New Roman"/>
                <a:ea typeface="Times New Roman"/>
                <a:cs typeface="+mn-cs"/>
              </a:rPr>
            </a:br>
            <a:r>
              <a:rPr lang="ru-RU" sz="2800" b="0" dirty="0" smtClean="0">
                <a:solidFill>
                  <a:schemeClr val="tx1"/>
                </a:solidFill>
                <a:effectLst/>
                <a:latin typeface="Times New Roman"/>
                <a:ea typeface="Times New Roman"/>
                <a:cs typeface="+mn-cs"/>
              </a:rPr>
              <a:t>Создание </a:t>
            </a:r>
            <a:r>
              <a:rPr lang="ru-RU" sz="2800" b="0" dirty="0" smtClean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характеристики обучающихся </a:t>
            </a:r>
            <a:r>
              <a:rPr lang="ru-RU" sz="2800" b="0" dirty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по уровням </a:t>
            </a:r>
            <a:r>
              <a:rPr lang="ru-RU" sz="2800" b="0" dirty="0" smtClean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формирования </a:t>
            </a:r>
            <a:r>
              <a:rPr lang="ru-RU" sz="2800" b="0" dirty="0">
                <a:solidFill>
                  <a:schemeClr val="tx1"/>
                </a:solidFill>
                <a:effectLst/>
                <a:latin typeface="Times New Roman"/>
                <a:ea typeface="Times New Roman"/>
              </a:rPr>
              <a:t>УУД: высокому, среднему и низкому</a:t>
            </a:r>
            <a:r>
              <a:rPr lang="ru-RU" sz="2800" b="0" dirty="0">
                <a:solidFill>
                  <a:prstClr val="black"/>
                </a:solidFill>
                <a:effectLst/>
                <a:latin typeface="Times New Roman"/>
                <a:ea typeface="Times New Roman"/>
                <a:cs typeface="+mn-cs"/>
              </a:rPr>
              <a:t/>
            </a:r>
            <a:br>
              <a:rPr lang="ru-RU" sz="2800" b="0" dirty="0">
                <a:solidFill>
                  <a:prstClr val="black"/>
                </a:solidFill>
                <a:effectLst/>
                <a:latin typeface="Times New Roman"/>
                <a:ea typeface="Times New Roman"/>
                <a:cs typeface="+mn-cs"/>
              </a:rPr>
            </a:br>
            <a:r>
              <a:rPr lang="en-US" sz="2000" b="0" dirty="0" smtClean="0">
                <a:solidFill>
                  <a:prstClr val="black"/>
                </a:solidFill>
                <a:effectLst/>
                <a:latin typeface="Times New Roman"/>
                <a:ea typeface="Times New Roman"/>
                <a:cs typeface="+mn-cs"/>
                <a:hlinkClick r:id="rId4" action="ppaction://hlinkfile"/>
              </a:rPr>
              <a:t>shtraus-polka-tik-tak-(mp3-crazy.com).mp3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3474712"/>
          </a:xfrm>
        </p:spPr>
        <p:txBody>
          <a:bodyPr/>
          <a:lstStyle/>
          <a:p>
            <a:pPr marL="0" indent="0" algn="ctr" fontAlgn="base"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7030A0"/>
                </a:solidFill>
                <a:latin typeface="Times New Roman"/>
                <a:ea typeface="Times New Roman"/>
              </a:rPr>
              <a:t>Этап моделирования</a:t>
            </a:r>
            <a:endParaRPr lang="ru-RU" dirty="0">
              <a:latin typeface="Times New Roman"/>
              <a:ea typeface="Times New Roman"/>
            </a:endParaRPr>
          </a:p>
          <a:p>
            <a:pPr algn="just" fontAlgn="base">
              <a:spcAft>
                <a:spcPts val="0"/>
              </a:spcAft>
            </a:pPr>
            <a:r>
              <a:rPr lang="ru-RU" b="1" dirty="0">
                <a:latin typeface="Times New Roman"/>
                <a:ea typeface="Times New Roman"/>
              </a:rPr>
              <a:t>Р</a:t>
            </a:r>
            <a:r>
              <a:rPr lang="ru-RU" b="1" dirty="0" smtClean="0">
                <a:latin typeface="Times New Roman"/>
                <a:ea typeface="Times New Roman"/>
              </a:rPr>
              <a:t>абота </a:t>
            </a:r>
            <a:r>
              <a:rPr lang="ru-RU" b="1" dirty="0">
                <a:latin typeface="Times New Roman"/>
                <a:ea typeface="Times New Roman"/>
              </a:rPr>
              <a:t>в группах. </a:t>
            </a:r>
            <a:endParaRPr lang="ru-RU" b="1" dirty="0" smtClean="0">
              <a:latin typeface="Times New Roman"/>
              <a:ea typeface="Times New Roman"/>
            </a:endParaRPr>
          </a:p>
          <a:p>
            <a:pPr marL="0" indent="0" algn="just" fontAlgn="base">
              <a:spcAft>
                <a:spcPts val="0"/>
              </a:spcAft>
              <a:buNone/>
            </a:pPr>
            <a:r>
              <a:rPr lang="ru-RU" dirty="0" smtClean="0">
                <a:latin typeface="Times New Roman"/>
                <a:ea typeface="Times New Roman"/>
              </a:rPr>
              <a:t>Для </a:t>
            </a:r>
            <a:r>
              <a:rPr lang="ru-RU" dirty="0">
                <a:latin typeface="Times New Roman"/>
                <a:ea typeface="Times New Roman"/>
              </a:rPr>
              <a:t>того, чтобы начать </a:t>
            </a:r>
            <a:r>
              <a:rPr lang="ru-RU" dirty="0" smtClean="0">
                <a:latin typeface="Times New Roman"/>
                <a:ea typeface="Times New Roman"/>
              </a:rPr>
              <a:t>работу </a:t>
            </a:r>
            <a:r>
              <a:rPr lang="ru-RU" dirty="0">
                <a:latin typeface="Times New Roman"/>
                <a:ea typeface="Times New Roman"/>
              </a:rPr>
              <a:t>необходимо выполнить три условия:</a:t>
            </a:r>
          </a:p>
          <a:p>
            <a:pPr marL="342900" lvl="0" indent="-342900" algn="just" fontAlgn="base">
              <a:spcAft>
                <a:spcPts val="0"/>
              </a:spcAft>
              <a:buFont typeface="+mj-lt"/>
              <a:buAutoNum type="arabicPeriod"/>
            </a:pPr>
            <a:r>
              <a:rPr lang="ru-RU" dirty="0">
                <a:latin typeface="Times New Roman"/>
                <a:ea typeface="Times New Roman"/>
              </a:rPr>
              <a:t>Разделиться на группы</a:t>
            </a:r>
          </a:p>
          <a:p>
            <a:pPr marL="342900" lvl="0" indent="-342900" algn="just" fontAlgn="base">
              <a:spcAft>
                <a:spcPts val="0"/>
              </a:spcAft>
              <a:buFont typeface="+mj-lt"/>
              <a:buAutoNum type="arabicPeriod"/>
            </a:pPr>
            <a:r>
              <a:rPr lang="ru-RU" dirty="0">
                <a:latin typeface="Times New Roman"/>
                <a:ea typeface="Times New Roman"/>
              </a:rPr>
              <a:t>Вспомнить правила работы в группе</a:t>
            </a:r>
          </a:p>
          <a:p>
            <a:pPr marL="342900" lvl="0" indent="-342900" algn="just" fontAlgn="base">
              <a:spcAft>
                <a:spcPts val="0"/>
              </a:spcAft>
              <a:buFont typeface="+mj-lt"/>
              <a:buAutoNum type="arabicPeriod"/>
            </a:pPr>
            <a:r>
              <a:rPr lang="ru-RU" dirty="0">
                <a:latin typeface="Times New Roman"/>
                <a:ea typeface="Times New Roman"/>
              </a:rPr>
              <a:t>Распределить роли в группе.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shtraus-polka-tik-tak-(mp3-crazy.com)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734647" y="553753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047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63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941168"/>
            <a:ext cx="2196872" cy="317728"/>
          </a:xfrm>
        </p:spPr>
        <p:txBody>
          <a:bodyPr>
            <a:normAutofit/>
          </a:bodyPr>
          <a:lstStyle/>
          <a:p>
            <a:r>
              <a:rPr lang="ru-RU" sz="1400" dirty="0" smtClean="0">
                <a:effectLst/>
                <a:hlinkClick r:id="rId2" action="ppaction://hlinkfile"/>
              </a:rPr>
              <a:t>Пословицы.</a:t>
            </a:r>
            <a:r>
              <a:rPr lang="en-US" sz="1400" dirty="0" err="1" smtClean="0">
                <a:effectLst/>
                <a:hlinkClick r:id="rId2" action="ppaction://hlinkfile"/>
              </a:rPr>
              <a:t>docx</a:t>
            </a:r>
            <a:endParaRPr lang="ru-RU" sz="1400" dirty="0">
              <a:effectLst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/>
                <a:ea typeface="Times New Roman"/>
                <a:hlinkClick r:id="rId3" action="ppaction://hlinksldjump"/>
              </a:rPr>
              <a:t>Рефлексия</a:t>
            </a:r>
            <a:endParaRPr lang="ru-RU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83568" y="1700808"/>
            <a:ext cx="79928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Times New Roman"/>
                <a:ea typeface="Calibri"/>
              </a:rPr>
              <a:t>Уважаемые коллеги! Выскажите </a:t>
            </a:r>
            <a:r>
              <a:rPr lang="ru-RU" sz="2800" dirty="0">
                <a:latin typeface="Times New Roman"/>
                <a:ea typeface="Calibri"/>
              </a:rPr>
              <a:t>мнение о системе оценивания «Портфолио» с помощью любой выбранной вами </a:t>
            </a:r>
            <a:r>
              <a:rPr lang="ru-RU" sz="2800" dirty="0" smtClean="0">
                <a:latin typeface="Times New Roman"/>
                <a:ea typeface="Calibri"/>
              </a:rPr>
              <a:t>пословицы</a:t>
            </a:r>
            <a:endParaRPr lang="ru-RU" sz="28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408205"/>
            <a:ext cx="6065640" cy="29519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52750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835696" y="1052736"/>
            <a:ext cx="5256584" cy="3024336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6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  <a:ea typeface="Times New Roman"/>
              </a:rPr>
              <a:t>Спасибо </a:t>
            </a:r>
            <a:endParaRPr lang="ru-RU" sz="6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Monotype Corsiva" panose="03010101010201010101" pitchFamily="66" charset="0"/>
              <a:ea typeface="Times New Roman"/>
            </a:endParaRPr>
          </a:p>
          <a:p>
            <a:pPr marL="0" indent="0" algn="ctr">
              <a:buNone/>
            </a:pPr>
            <a:r>
              <a:rPr lang="ru-RU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Monotype Corsiva" panose="03010101010201010101" pitchFamily="66" charset="0"/>
                <a:ea typeface="Times New Roman"/>
              </a:rPr>
              <a:t>за внимание! </a:t>
            </a:r>
            <a:endParaRPr lang="ru-RU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2329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34" presetClass="emph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9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0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2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3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413</TotalTime>
  <Words>559</Words>
  <Application>Microsoft Office PowerPoint</Application>
  <PresentationFormat>Экран (4:3)</PresentationFormat>
  <Paragraphs>80</Paragraphs>
  <Slides>11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Аспект</vt:lpstr>
      <vt:lpstr>Портфолио ученика как инструмент оценивания  в образовательной системе </vt:lpstr>
      <vt:lpstr>Презентация PowerPoint</vt:lpstr>
      <vt:lpstr>Презентация PowerPoint</vt:lpstr>
      <vt:lpstr>ПОРТФОЛИО</vt:lpstr>
      <vt:lpstr>ЭРИХ ФРОММ</vt:lpstr>
      <vt:lpstr>Презентация PowerPoint</vt:lpstr>
      <vt:lpstr>Презентация PowerPoint</vt:lpstr>
      <vt:lpstr>Презентация PowerPoint</vt:lpstr>
      <vt:lpstr>Задание для групп: Создание характеристики обучающихся по уровням формирования УУД: высокому, среднему и низкому shtraus-polka-tik-tak-(mp3-crazy.com).mp3</vt:lpstr>
      <vt:lpstr>Пословицы.docx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Портфолио ученика как инструмент оценивания  в образовательной системе</dc:title>
  <dc:creator>Ирина</dc:creator>
  <cp:lastModifiedBy>Ирина</cp:lastModifiedBy>
  <cp:revision>27</cp:revision>
  <dcterms:created xsi:type="dcterms:W3CDTF">2015-12-13T11:07:55Z</dcterms:created>
  <dcterms:modified xsi:type="dcterms:W3CDTF">2015-12-14T19:56:06Z</dcterms:modified>
</cp:coreProperties>
</file>