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329" r:id="rId6"/>
    <p:sldId id="291" r:id="rId7"/>
    <p:sldId id="277" r:id="rId8"/>
    <p:sldId id="330" r:id="rId9"/>
    <p:sldId id="314" r:id="rId10"/>
    <p:sldId id="278" r:id="rId11"/>
    <p:sldId id="331" r:id="rId12"/>
    <p:sldId id="313" r:id="rId13"/>
    <p:sldId id="279" r:id="rId14"/>
    <p:sldId id="332" r:id="rId15"/>
    <p:sldId id="327" r:id="rId16"/>
    <p:sldId id="280" r:id="rId17"/>
    <p:sldId id="333" r:id="rId18"/>
    <p:sldId id="316" r:id="rId19"/>
    <p:sldId id="281" r:id="rId20"/>
    <p:sldId id="334" r:id="rId21"/>
    <p:sldId id="317" r:id="rId22"/>
    <p:sldId id="282" r:id="rId23"/>
    <p:sldId id="335" r:id="rId24"/>
    <p:sldId id="318" r:id="rId25"/>
    <p:sldId id="283" r:id="rId26"/>
    <p:sldId id="336" r:id="rId27"/>
    <p:sldId id="319" r:id="rId28"/>
    <p:sldId id="284" r:id="rId29"/>
    <p:sldId id="337" r:id="rId30"/>
    <p:sldId id="320" r:id="rId31"/>
    <p:sldId id="285" r:id="rId32"/>
    <p:sldId id="338" r:id="rId33"/>
    <p:sldId id="321" r:id="rId34"/>
    <p:sldId id="286" r:id="rId35"/>
    <p:sldId id="339" r:id="rId36"/>
    <p:sldId id="322" r:id="rId37"/>
    <p:sldId id="328" r:id="rId38"/>
    <p:sldId id="340" r:id="rId39"/>
    <p:sldId id="323" r:id="rId40"/>
    <p:sldId id="288" r:id="rId41"/>
    <p:sldId id="341" r:id="rId42"/>
    <p:sldId id="324" r:id="rId43"/>
    <p:sldId id="289" r:id="rId44"/>
    <p:sldId id="342" r:id="rId45"/>
    <p:sldId id="325" r:id="rId46"/>
    <p:sldId id="290" r:id="rId47"/>
    <p:sldId id="343" r:id="rId48"/>
    <p:sldId id="326" r:id="rId4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C2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39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558" y="8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971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781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73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88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41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693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8904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38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64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713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891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FFEA5-EF3C-4B39-A239-FBC79FB33330}" type="datetimeFigureOut">
              <a:rPr lang="ru-RU" smtClean="0"/>
              <a:t>01.09.2016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B351C-6EBD-448B-A016-FFF38BF0A4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3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slide" Target="slide3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image" Target="../media/image10.pn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5.pn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18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1.xml"/><Relationship Id="rId5" Type="http://schemas.openxmlformats.org/officeDocument/2006/relationships/image" Target="../media/image10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slide" Target="slide24.xml"/><Relationship Id="rId3" Type="http://schemas.openxmlformats.org/officeDocument/2006/relationships/image" Target="../media/image4.png"/><Relationship Id="rId7" Type="http://schemas.openxmlformats.org/officeDocument/2006/relationships/image" Target="../media/image26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5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0.xml"/><Relationship Id="rId5" Type="http://schemas.openxmlformats.org/officeDocument/2006/relationships/image" Target="../media/image10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28.xml"/><Relationship Id="rId18" Type="http://schemas.openxmlformats.org/officeDocument/2006/relationships/slide" Target="slide43.xml"/><Relationship Id="rId3" Type="http://schemas.openxmlformats.org/officeDocument/2006/relationships/image" Target="../media/image5.png"/><Relationship Id="rId7" Type="http://schemas.openxmlformats.org/officeDocument/2006/relationships/slide" Target="slide10.xml"/><Relationship Id="rId12" Type="http://schemas.openxmlformats.org/officeDocument/2006/relationships/slide" Target="slide25.xml"/><Relationship Id="rId17" Type="http://schemas.openxmlformats.org/officeDocument/2006/relationships/slide" Target="slide40.xml"/><Relationship Id="rId2" Type="http://schemas.openxmlformats.org/officeDocument/2006/relationships/image" Target="../media/image1.png"/><Relationship Id="rId16" Type="http://schemas.openxmlformats.org/officeDocument/2006/relationships/slide" Target="slide37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7.xml"/><Relationship Id="rId11" Type="http://schemas.openxmlformats.org/officeDocument/2006/relationships/slide" Target="slide22.xml"/><Relationship Id="rId5" Type="http://schemas.openxmlformats.org/officeDocument/2006/relationships/slide" Target="slide4.xml"/><Relationship Id="rId15" Type="http://schemas.openxmlformats.org/officeDocument/2006/relationships/slide" Target="slide34.xml"/><Relationship Id="rId10" Type="http://schemas.openxmlformats.org/officeDocument/2006/relationships/slide" Target="slide19.xml"/><Relationship Id="rId19" Type="http://schemas.openxmlformats.org/officeDocument/2006/relationships/slide" Target="slide46.xml"/><Relationship Id="rId4" Type="http://schemas.openxmlformats.org/officeDocument/2006/relationships/image" Target="../media/image3.png"/><Relationship Id="rId9" Type="http://schemas.openxmlformats.org/officeDocument/2006/relationships/slide" Target="slide16.xml"/><Relationship Id="rId14" Type="http://schemas.openxmlformats.org/officeDocument/2006/relationships/slide" Target="slide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image" Target="../media/image10.pn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6.xml"/><Relationship Id="rId5" Type="http://schemas.openxmlformats.org/officeDocument/2006/relationships/image" Target="../media/image10.png"/><Relationship Id="rId4" Type="http://schemas.openxmlformats.org/officeDocument/2006/relationships/image" Target="../media/image3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image" Target="../media/image10.png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42.xml"/><Relationship Id="rId5" Type="http://schemas.openxmlformats.org/officeDocument/2006/relationships/image" Target="../media/image10.png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3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45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slide" Target="slide4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10" Type="http://schemas.openxmlformats.org/officeDocument/2006/relationships/image" Target="../media/image13.png"/><Relationship Id="rId4" Type="http://schemas.openxmlformats.org/officeDocument/2006/relationships/image" Target="../media/image6.png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slide" Target="slide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17" b="23535"/>
          <a:stretch/>
        </p:blipFill>
        <p:spPr bwMode="auto">
          <a:xfrm rot="16200000">
            <a:off x="6856055" y="1522232"/>
            <a:ext cx="6470520" cy="3811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2500171" y="347797"/>
            <a:ext cx="3822816" cy="3812805"/>
            <a:chOff x="3540511" y="585235"/>
            <a:chExt cx="5110979" cy="5008244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3540511" y="1264521"/>
              <a:ext cx="5110979" cy="4328958"/>
              <a:chOff x="3631114" y="1264520"/>
              <a:chExt cx="5110979" cy="4328958"/>
            </a:xfrm>
          </p:grpSpPr>
          <p:pic>
            <p:nvPicPr>
              <p:cNvPr id="7" name="Picture 5" descr="https://pixabay.com/static/uploads/photo/2014/03/25/16/27/baseball-bat-297152_640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631114" y="1264521"/>
                <a:ext cx="4929772" cy="43289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9" name="Picture 5" descr="https://pixabay.com/static/uploads/photo/2014/03/25/16/27/baseball-bat-297152_640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2321" y="1264520"/>
                <a:ext cx="4929772" cy="432895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27" name="Picture 3" descr="http://basicfunction.com/til/images/brain.png"/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6942" y="585235"/>
              <a:ext cx="3718115" cy="4283544"/>
            </a:xfrm>
            <a:prstGeom prst="rect">
              <a:avLst/>
            </a:prstGeom>
            <a:noFill/>
            <a:effectLst>
              <a:glow rad="228600">
                <a:srgbClr val="FFFF00">
                  <a:alpha val="40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224590" y="4276625"/>
            <a:ext cx="81173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МОЗГОЛОМЫ</a:t>
            </a:r>
            <a:endParaRPr lang="ru-RU" sz="8000" b="1" dirty="0">
              <a:effectLst>
                <a:glow rad="228600">
                  <a:srgbClr val="FFFF00">
                    <a:alpha val="40000"/>
                  </a:srgb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81515" y="5600064"/>
            <a:ext cx="5184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</a:t>
            </a:r>
            <a:r>
              <a:rPr lang="ru-RU" sz="2800" b="1" dirty="0" smtClean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нтеллектуальная игра</a:t>
            </a:r>
            <a:endParaRPr lang="ru-RU" sz="2800" b="1" dirty="0">
              <a:effectLst>
                <a:glow rad="228600">
                  <a:srgbClr val="FFFF00">
                    <a:alpha val="40000"/>
                  </a:srgbClr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 rot="1144101">
            <a:off x="9191067" y="1581259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glow>
                    <a:srgbClr val="FFFF00"/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Начать игру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glow>
                  <a:srgbClr val="FFFF00"/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Прямоугольник 18">
            <a:hlinkClick r:id="rId6" action="ppaction://hlinksldjump"/>
          </p:cNvPr>
          <p:cNvSpPr/>
          <p:nvPr/>
        </p:nvSpPr>
        <p:spPr>
          <a:xfrm rot="1210762">
            <a:off x="9025479" y="3089387"/>
            <a:ext cx="20826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glow>
                    <a:schemeClr val="bg1"/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Правила игры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glow>
                  <a:schemeClr val="bg1"/>
                </a:glo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6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3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6146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902624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4378782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694994" y="2828836"/>
            <a:ext cx="38150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Чем отличаются эти две фотографии Пизанской башни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?</a:t>
            </a:r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0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6146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902624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4378782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7694994" y="2828836"/>
            <a:ext cx="38150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Чем отличаются эти две фотографии Пизанской башни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?</a:t>
            </a:r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615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7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902624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tochka-na-karte.ru/modules/photo/images/758-Pizanskaja-Bashnja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0" b="28449"/>
          <a:stretch/>
        </p:blipFill>
        <p:spPr bwMode="auto">
          <a:xfrm flipH="1">
            <a:off x="4378782" y="1480411"/>
            <a:ext cx="3167084" cy="389717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122349" y="1445145"/>
            <a:ext cx="40696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Ничем не отличаются, хоть в это и трудно поверить. </a:t>
            </a:r>
            <a:endParaRPr lang="ru-RU" sz="24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Из-за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особенностей восприятия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правая           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башня только кажется наклонившейся под большим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углом.</a:t>
            </a:r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1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4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2230" y="518455"/>
            <a:ext cx="8727138" cy="5922691"/>
            <a:chOff x="1093359" y="549478"/>
            <a:chExt cx="8727138" cy="592269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093359" y="549478"/>
              <a:ext cx="4670837" cy="4697694"/>
              <a:chOff x="1733550" y="714547"/>
              <a:chExt cx="4670837" cy="4697694"/>
            </a:xfrm>
          </p:grpSpPr>
          <p:pic>
            <p:nvPicPr>
              <p:cNvPr id="8194" name="Picture 2" descr="http://s004.radikal.ru/i208/1202/7f/66aa6e19e266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1715" y="714548"/>
                <a:ext cx="2340508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6" name="Picture 4" descr="http://www.kfc-football.ru/upload/iblock/b9d/b9d62b50401a6a73fe4891b9ff14df32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0" r="13858"/>
              <a:stretch/>
            </p:blipFill>
            <p:spPr bwMode="auto">
              <a:xfrm>
                <a:off x="4096987" y="714547"/>
                <a:ext cx="2305850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8" name="Picture 6" descr="http://www.zastavki.com/pictures/2560x1600/2010/Sport_Track_024436_.jpg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02"/>
              <a:stretch/>
            </p:blipFill>
            <p:spPr bwMode="auto">
              <a:xfrm>
                <a:off x="1733550" y="3071732"/>
                <a:ext cx="2348673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0" name="Picture 8" descr="http://www.vsluh.ru/uploads/base_image/image/43777/d08044f9-561d-4416-aa0d-1a54f081250a.jpg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29" t="11011" r="13905"/>
              <a:stretch/>
            </p:blipFill>
            <p:spPr bwMode="auto">
              <a:xfrm>
                <a:off x="4098537" y="3072283"/>
                <a:ext cx="2305850" cy="233995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Группа 4"/>
            <p:cNvGrpSpPr/>
            <p:nvPr/>
          </p:nvGrpSpPr>
          <p:grpSpPr>
            <a:xfrm>
              <a:off x="1959647" y="5331169"/>
              <a:ext cx="3104079" cy="1141000"/>
              <a:chOff x="1336337" y="5402590"/>
              <a:chExt cx="3104079" cy="114100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33633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Ц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931112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Л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470200" y="5402590"/>
                <a:ext cx="5389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Ж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4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Ъ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518055" y="5405041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Я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97682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1338733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Н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937859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2968993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491672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970521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481298" y="6012449"/>
                <a:ext cx="43152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Д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</p:grpSp>
        <p:sp>
          <p:nvSpPr>
            <p:cNvPr id="33" name="Прямоугольник 32"/>
            <p:cNvSpPr/>
            <p:nvPr/>
          </p:nvSpPr>
          <p:spPr>
            <a:xfrm>
              <a:off x="6014898" y="3035429"/>
              <a:ext cx="38055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Какое слово объединяет эти четыре картинки?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6680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2230" y="518455"/>
            <a:ext cx="8727138" cy="5922691"/>
            <a:chOff x="1093359" y="549478"/>
            <a:chExt cx="8727138" cy="592269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093359" y="549478"/>
              <a:ext cx="4670837" cy="4697694"/>
              <a:chOff x="1733550" y="714547"/>
              <a:chExt cx="4670837" cy="4697694"/>
            </a:xfrm>
          </p:grpSpPr>
          <p:pic>
            <p:nvPicPr>
              <p:cNvPr id="8194" name="Picture 2" descr="http://s004.radikal.ru/i208/1202/7f/66aa6e19e266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1715" y="714548"/>
                <a:ext cx="2340508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6" name="Picture 4" descr="http://www.kfc-football.ru/upload/iblock/b9d/b9d62b50401a6a73fe4891b9ff14df32.jp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0" r="13858"/>
              <a:stretch/>
            </p:blipFill>
            <p:spPr bwMode="auto">
              <a:xfrm>
                <a:off x="4096987" y="714547"/>
                <a:ext cx="2305850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8" name="Picture 6" descr="http://www.zastavki.com/pictures/2560x1600/2010/Sport_Track_024436_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02"/>
              <a:stretch/>
            </p:blipFill>
            <p:spPr bwMode="auto">
              <a:xfrm>
                <a:off x="1733550" y="3071732"/>
                <a:ext cx="2348673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0" name="Picture 8" descr="http://www.vsluh.ru/uploads/base_image/image/43777/d08044f9-561d-4416-aa0d-1a54f081250a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29" t="11011" r="13905"/>
              <a:stretch/>
            </p:blipFill>
            <p:spPr bwMode="auto">
              <a:xfrm>
                <a:off x="4098537" y="3072283"/>
                <a:ext cx="2305850" cy="233995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Группа 4"/>
            <p:cNvGrpSpPr/>
            <p:nvPr/>
          </p:nvGrpSpPr>
          <p:grpSpPr>
            <a:xfrm>
              <a:off x="1959647" y="5331169"/>
              <a:ext cx="3104079" cy="1141000"/>
              <a:chOff x="1336337" y="5402590"/>
              <a:chExt cx="3104079" cy="114100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33633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Ц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931112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Л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470200" y="5402590"/>
                <a:ext cx="5389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Ж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4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Ъ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518055" y="5405041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Я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97682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1338733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Н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937859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2968993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491672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970521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481298" y="6012449"/>
                <a:ext cx="43152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Д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</p:grpSp>
        <p:sp>
          <p:nvSpPr>
            <p:cNvPr id="33" name="Прямоугольник 32"/>
            <p:cNvSpPr/>
            <p:nvPr/>
          </p:nvSpPr>
          <p:spPr>
            <a:xfrm>
              <a:off x="6014898" y="3035429"/>
              <a:ext cx="3805599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Какое слово объединяет эти четыре картинки?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34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>
            <a:hlinkClick r:id="rId9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32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772230" y="518455"/>
            <a:ext cx="4670837" cy="5922691"/>
            <a:chOff x="1093359" y="549478"/>
            <a:chExt cx="4670837" cy="5922691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093359" y="549478"/>
              <a:ext cx="4670837" cy="4697694"/>
              <a:chOff x="1733550" y="714547"/>
              <a:chExt cx="4670837" cy="4697694"/>
            </a:xfrm>
          </p:grpSpPr>
          <p:pic>
            <p:nvPicPr>
              <p:cNvPr id="8194" name="Picture 2" descr="http://s004.radikal.ru/i208/1202/7f/66aa6e19e266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41715" y="714548"/>
                <a:ext cx="2340508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6" name="Picture 4" descr="http://www.kfc-football.ru/upload/iblock/b9d/b9d62b50401a6a73fe4891b9ff14df32.jpg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930" r="13858"/>
              <a:stretch/>
            </p:blipFill>
            <p:spPr bwMode="auto">
              <a:xfrm>
                <a:off x="4096987" y="714547"/>
                <a:ext cx="2305850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198" name="Picture 6" descr="http://www.zastavki.com/pictures/2560x1600/2010/Sport_Track_024436_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02"/>
              <a:stretch/>
            </p:blipFill>
            <p:spPr bwMode="auto">
              <a:xfrm>
                <a:off x="1733550" y="3071732"/>
                <a:ext cx="2348673" cy="234050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00" name="Picture 8" descr="http://www.vsluh.ru/uploads/base_image/image/43777/d08044f9-561d-4416-aa0d-1a54f081250a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329" t="11011" r="13905"/>
              <a:stretch/>
            </p:blipFill>
            <p:spPr bwMode="auto">
              <a:xfrm>
                <a:off x="4098537" y="3072283"/>
                <a:ext cx="2305850" cy="233995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5" name="Группа 4"/>
            <p:cNvGrpSpPr/>
            <p:nvPr/>
          </p:nvGrpSpPr>
          <p:grpSpPr>
            <a:xfrm>
              <a:off x="1959647" y="5331169"/>
              <a:ext cx="3104079" cy="1141000"/>
              <a:chOff x="1336337" y="5402590"/>
              <a:chExt cx="3104079" cy="114100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33633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Ц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931112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Л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470200" y="5402590"/>
                <a:ext cx="53893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Ж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988404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Ъ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518055" y="5405041"/>
                <a:ext cx="4443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Я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>
              <a:xfrm>
                <a:off x="3976827" y="5402590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1338733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Н</a:t>
                </a:r>
                <a:endParaRPr lang="ru-RU" sz="2800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1937859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2968993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3491672" y="6020370"/>
                <a:ext cx="4924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Ф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3970521" y="6012449"/>
                <a:ext cx="4635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И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2481298" y="6012449"/>
                <a:ext cx="43152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ru-RU" sz="2800" b="1" dirty="0" smtClean="0">
                    <a:effectLst>
                      <a:glow rad="228600">
                        <a:schemeClr val="bg1"/>
                      </a:glow>
                    </a:effectLst>
                    <a:latin typeface="Times New Roman" panose="02020603050405020304" pitchFamily="18" charset="0"/>
                  </a:rPr>
                  <a:t>Д</a:t>
                </a:r>
                <a:endParaRPr lang="ru-RU" sz="2800" b="1" dirty="0">
                  <a:effectLst>
                    <a:glow rad="228600">
                      <a:schemeClr val="bg1"/>
                    </a:glow>
                  </a:effectLst>
                </a:endParaRPr>
              </a:p>
            </p:txBody>
          </p:sp>
        </p:grpSp>
      </p:grpSp>
      <p:sp>
        <p:nvSpPr>
          <p:cNvPr id="34" name="Прямоугольник 33"/>
          <p:cNvSpPr/>
          <p:nvPr/>
        </p:nvSpPr>
        <p:spPr>
          <a:xfrm>
            <a:off x="6646799" y="2767281"/>
            <a:ext cx="4320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ЛИНИЯ</a:t>
            </a:r>
            <a:endParaRPr lang="ru-RU" sz="80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3" name="Picture 12" descr="http://www.braiton.ru/i/professor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6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5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52421" y="4086619"/>
            <a:ext cx="95520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Попробуйте решить задачу, которую знаменитый советский физик, лауреат Нобелевской премии </a:t>
            </a:r>
            <a:r>
              <a:rPr lang="ru-RU" sz="2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Лев Ландау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 предлагал студентам на экзаменах в аспирантуру, но сам считал, что справиться с ней может только гений или идиот.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2421" y="1130842"/>
            <a:ext cx="4628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Продолжите этот ряд:</a:t>
            </a:r>
            <a:endParaRPr lang="ru-RU" sz="32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2421" y="2035359"/>
            <a:ext cx="11287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р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д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т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ч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п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ш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с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…</a:t>
            </a:r>
            <a:endParaRPr lang="ru-RU" sz="8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79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52421" y="4086619"/>
            <a:ext cx="95520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Попробуйте решить задачу, которую знаменитый советский физик, лауреат Нобелевской премии </a:t>
            </a:r>
            <a:r>
              <a:rPr lang="ru-RU" sz="2400" b="1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Лев Ландау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 предлагал студентам на экзаменах в аспирантуру, но сам считал, что справиться с ней может только гений или идиот.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2420" y="1130842"/>
            <a:ext cx="50339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32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Продолжите этот ряд:</a:t>
            </a:r>
            <a:endParaRPr lang="ru-RU" sz="32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2421" y="2035359"/>
            <a:ext cx="1128715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р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д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т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ч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п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ш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ru-RU" sz="8800" dirty="0">
                <a:solidFill>
                  <a:srgbClr val="000000"/>
                </a:solidFill>
                <a:latin typeface="Comic Sans MS" panose="030F0702030302020204" pitchFamily="66" charset="0"/>
              </a:rPr>
              <a:t>с</a:t>
            </a:r>
            <a:r>
              <a:rPr lang="ru-RU" sz="88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, …</a:t>
            </a:r>
            <a:endParaRPr lang="ru-RU" sz="88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44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15043" y="1839619"/>
            <a:ext cx="10961914" cy="3178762"/>
            <a:chOff x="370115" y="1196034"/>
            <a:chExt cx="10961914" cy="3178762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370115" y="2431472"/>
              <a:ext cx="1096191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р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аз,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д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ва,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т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ри,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ч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етыре,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п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ять,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ш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есть, </a:t>
              </a:r>
              <a:r>
                <a:rPr lang="ru-RU" sz="40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с</a:t>
              </a:r>
              <a:r>
                <a:rPr lang="ru-RU" sz="40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емь, … </a:t>
              </a:r>
              <a:endParaRPr lang="ru-RU" sz="4000" dirty="0">
                <a:latin typeface="Comic Sans MS" panose="030F0702030302020204" pitchFamily="66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370115" y="1196034"/>
              <a:ext cx="519565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Перед вами первые буквы счёта: </a:t>
              </a:r>
              <a:endParaRPr lang="ru-RU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370115" y="3913131"/>
              <a:ext cx="795923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Получается, что следующая буква будет </a:t>
              </a:r>
              <a:r>
                <a:rPr lang="ru-RU" sz="2400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в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 (</a:t>
              </a:r>
              <a:r>
                <a:rPr lang="ru-RU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в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осемь</a:t>
              </a:r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).</a:t>
              </a:r>
              <a:endParaRPr lang="ru-RU" sz="24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12" name="Picture 12" descr="http://www.braiton.ru/i/professor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60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6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68178" y="2090172"/>
            <a:ext cx="56304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Перед вами кувшин сока и пустой стакан. Больше ничего нет</a:t>
            </a:r>
            <a:r>
              <a:rPr lang="ru-RU" sz="2400" dirty="0" smtClean="0">
                <a:latin typeface="Comic Sans MS" panose="030F0702030302020204" pitchFamily="66" charset="0"/>
              </a:rPr>
              <a:t>.</a:t>
            </a:r>
          </a:p>
          <a:p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dirty="0">
                <a:latin typeface="Comic Sans MS" panose="030F0702030302020204" pitchFamily="66" charset="0"/>
              </a:rPr>
              <a:t>Необходимо наполнить стакан до </a:t>
            </a:r>
            <a:r>
              <a:rPr lang="ru-RU" sz="2400" dirty="0" smtClean="0">
                <a:latin typeface="Comic Sans MS" panose="030F0702030302020204" pitchFamily="66" charset="0"/>
              </a:rPr>
              <a:t>краёв</a:t>
            </a:r>
            <a:r>
              <a:rPr lang="ru-RU" sz="2400" dirty="0">
                <a:latin typeface="Comic Sans MS" panose="030F0702030302020204" pitchFamily="66" charset="0"/>
              </a:rPr>
              <a:t>, но в кувшине должно остаться столько же сока, сколько было в начале. Как это сделать?</a:t>
            </a:r>
            <a:endParaRPr lang="ru-RU" b="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6" y="1136943"/>
            <a:ext cx="4687234" cy="458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48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7732295" y="5403758"/>
            <a:ext cx="4091849" cy="969496"/>
            <a:chOff x="352926" y="4276625"/>
            <a:chExt cx="4091849" cy="969496"/>
          </a:xfrm>
        </p:grpSpPr>
        <p:sp>
          <p:nvSpPr>
            <p:cNvPr id="16" name="TextBox 15"/>
            <p:cNvSpPr txBox="1"/>
            <p:nvPr/>
          </p:nvSpPr>
          <p:spPr>
            <a:xfrm>
              <a:off x="352926" y="4276625"/>
              <a:ext cx="409184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000" b="1" dirty="0" smtClean="0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МОЗГОЛОМЫ</a:t>
              </a:r>
              <a:endParaRPr lang="ru-RU" sz="4000" b="1" dirty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28647" y="4984511"/>
              <a:ext cx="21161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</a:t>
              </a:r>
              <a:r>
                <a:rPr lang="ru-RU" sz="1100" b="1" dirty="0" smtClean="0">
                  <a:effectLst>
                    <a:glow rad="228600">
                      <a:srgbClr val="FFFF00">
                        <a:alpha val="40000"/>
                      </a:srgbClr>
                    </a:glo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нтеллектуальная игра</a:t>
              </a:r>
              <a:endParaRPr lang="ru-RU" sz="1100" b="1" dirty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528362" y="526424"/>
            <a:ext cx="32800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effectLst>
                  <a:glow rad="228600">
                    <a:srgbClr val="FFFF00">
                      <a:alpha val="40000"/>
                    </a:srgbClr>
                  </a:glo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Правила игры: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06419" y="1094885"/>
            <a:ext cx="11288253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Comic Sans MS" panose="030F0702030302020204" pitchFamily="66" charset="0"/>
              </a:rPr>
              <a:t>На </a:t>
            </a:r>
            <a:r>
              <a:rPr lang="ru-RU" sz="1600" dirty="0">
                <a:latin typeface="Comic Sans MS" panose="030F0702030302020204" pitchFamily="66" charset="0"/>
              </a:rPr>
              <a:t>игровом поле представлено 15 вопросов. По жеребьёвке или по договорённости определяется команда, которая первой начинает игру.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omic Sans MS" panose="030F0702030302020204" pitchFamily="66" charset="0"/>
              </a:rPr>
              <a:t>Чтобы перейти к вопросу, необходимо нажать на выбранную цифру. При переходе появляется текст вопроса, на который команда должна ответить за установленный учителем промежуток времени. 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omic Sans MS" panose="030F0702030302020204" pitchFamily="66" charset="0"/>
              </a:rPr>
              <a:t>При следующем нажатии в левом нижнем углу появляется изображение кнопки «Ответ». </a:t>
            </a:r>
            <a:r>
              <a:rPr lang="ru-RU" sz="1600" dirty="0" smtClean="0">
                <a:latin typeface="Comic Sans MS" panose="030F0702030302020204" pitchFamily="66" charset="0"/>
              </a:rPr>
              <a:t>Оно </a:t>
            </a:r>
            <a:r>
              <a:rPr lang="ru-RU" sz="1600" dirty="0">
                <a:latin typeface="Comic Sans MS" panose="030F0702030302020204" pitchFamily="66" charset="0"/>
              </a:rPr>
              <a:t>предупреждает, что команде необходимо отвечать, а также позволяет избежать случайного перехода на слайд с ответом.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omic Sans MS" panose="030F0702030302020204" pitchFamily="66" charset="0"/>
              </a:rPr>
              <a:t>Если команда не смогла ответить на вопрос правильно, ответить имеют право соперники. 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Comic Sans MS" panose="030F0702030302020204" pitchFamily="66" charset="0"/>
              </a:rPr>
              <a:t>При </a:t>
            </a:r>
            <a:r>
              <a:rPr lang="ru-RU" sz="1600" dirty="0">
                <a:latin typeface="Comic Sans MS" panose="030F0702030302020204" pitchFamily="66" charset="0"/>
              </a:rPr>
              <a:t>следующем нажатии появляется правильный ответ на вопрос. Для </a:t>
            </a:r>
            <a:r>
              <a:rPr lang="ru-RU" sz="1600" dirty="0" smtClean="0">
                <a:latin typeface="Comic Sans MS" panose="030F0702030302020204" pitchFamily="66" charset="0"/>
              </a:rPr>
              <a:t>того, чтобы </a:t>
            </a:r>
            <a:r>
              <a:rPr lang="ru-RU" sz="1600" dirty="0">
                <a:latin typeface="Comic Sans MS" panose="030F0702030302020204" pitchFamily="66" charset="0"/>
              </a:rPr>
              <a:t>вернуться к игровому полю, необходимо нажать на изображение учёного в правом нижнем углу слайда. 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omic Sans MS" panose="030F0702030302020204" pitchFamily="66" charset="0"/>
              </a:rPr>
              <a:t>Совершив такой переход, вы сможете увидеть, что сыгравший сектор теперь </a:t>
            </a:r>
            <a:r>
              <a:rPr lang="ru-RU" sz="1600" dirty="0" smtClean="0">
                <a:latin typeface="Comic Sans MS" panose="030F0702030302020204" pitchFamily="66" charset="0"/>
              </a:rPr>
              <a:t>подсвечен </a:t>
            </a:r>
            <a:r>
              <a:rPr lang="ru-RU" sz="1600" dirty="0">
                <a:latin typeface="Comic Sans MS" panose="030F0702030302020204" pitchFamily="66" charset="0"/>
              </a:rPr>
              <a:t>другим цветом.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Comic Sans MS" panose="030F0702030302020204" pitchFamily="66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dirty="0">
                <a:latin typeface="Comic Sans MS" panose="030F0702030302020204" pitchFamily="66" charset="0"/>
              </a:rPr>
              <a:t>В случае правильного ответа команде записывается на </a:t>
            </a:r>
            <a:r>
              <a:rPr lang="ru-RU" sz="1600" dirty="0" smtClean="0">
                <a:latin typeface="Comic Sans MS" panose="030F0702030302020204" pitchFamily="66" charset="0"/>
              </a:rPr>
              <a:t>счёт                                                                               </a:t>
            </a:r>
            <a:r>
              <a:rPr lang="ru-RU" sz="1600" dirty="0">
                <a:latin typeface="Comic Sans MS" panose="030F0702030302020204" pitchFamily="66" charset="0"/>
              </a:rPr>
              <a:t>один </a:t>
            </a:r>
            <a:r>
              <a:rPr lang="ru-RU" sz="1600" dirty="0" smtClean="0">
                <a:latin typeface="Comic Sans MS" panose="030F0702030302020204" pitchFamily="66" charset="0"/>
              </a:rPr>
              <a:t>балл.</a:t>
            </a:r>
            <a:endParaRPr lang="ru-RU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84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168178" y="2090172"/>
            <a:ext cx="56304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Перед вами кувшин сока и пустой стакан. Больше ничего нет</a:t>
            </a:r>
            <a:r>
              <a:rPr lang="ru-RU" sz="2400" dirty="0" smtClean="0">
                <a:latin typeface="Comic Sans MS" panose="030F0702030302020204" pitchFamily="66" charset="0"/>
              </a:rPr>
              <a:t>.</a:t>
            </a:r>
          </a:p>
          <a:p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dirty="0">
                <a:latin typeface="Comic Sans MS" panose="030F0702030302020204" pitchFamily="66" charset="0"/>
              </a:rPr>
              <a:t>Необходимо наполнить стакан до </a:t>
            </a:r>
            <a:r>
              <a:rPr lang="ru-RU" sz="2400" dirty="0" smtClean="0">
                <a:latin typeface="Comic Sans MS" panose="030F0702030302020204" pitchFamily="66" charset="0"/>
              </a:rPr>
              <a:t>краёв</a:t>
            </a:r>
            <a:r>
              <a:rPr lang="ru-RU" sz="2400" dirty="0">
                <a:latin typeface="Comic Sans MS" panose="030F0702030302020204" pitchFamily="66" charset="0"/>
              </a:rPr>
              <a:t>, но в кувшине должно остаться столько же сока, сколько было в начале. Как это сделать?</a:t>
            </a:r>
            <a:endParaRPr lang="ru-RU" b="0" i="0" dirty="0">
              <a:effectLst/>
              <a:latin typeface="Comic Sans MS" panose="030F0702030302020204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66" y="1136943"/>
            <a:ext cx="4687234" cy="4584115"/>
          </a:xfrm>
          <a:prstGeom prst="rect">
            <a:avLst/>
          </a:prstGeom>
        </p:spPr>
      </p:pic>
      <p:pic>
        <p:nvPicPr>
          <p:cNvPr id="19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435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638401"/>
            <a:ext cx="5812972" cy="55459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86399" y="2644170"/>
            <a:ext cx="50836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Все очень просто. Напиток следует перелить в стакан, а затем установить его в середину кувшина</a:t>
            </a:r>
            <a:r>
              <a:rPr lang="ru-RU" sz="2400" dirty="0" smtClean="0">
                <a:latin typeface="Comic Sans MS" panose="030F0702030302020204" pitchFamily="66" charset="0"/>
              </a:rPr>
              <a:t>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0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633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7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66648" y="1167144"/>
            <a:ext cx="1105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Из восьми букв, приведённых ниже, можно составить десятки слов.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6648" y="5123572"/>
            <a:ext cx="9194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А какое максимальное количество слов можете составить вы?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98685" y="2446667"/>
            <a:ext cx="10594630" cy="1964667"/>
            <a:chOff x="785681" y="2577776"/>
            <a:chExt cx="10594630" cy="1964667"/>
          </a:xfrm>
        </p:grpSpPr>
        <p:pic>
          <p:nvPicPr>
            <p:cNvPr id="2052" name="Picture 4" descr="http://alphabetonline.ru/images/letters2/s/s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66" r="18488"/>
            <a:stretch/>
          </p:blipFill>
          <p:spPr bwMode="auto">
            <a:xfrm>
              <a:off x="1989316" y="2700864"/>
              <a:ext cx="1247345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alphabetonline.ru/images/letters2/mz/mz1.png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60" r="10366"/>
            <a:stretch/>
          </p:blipFill>
          <p:spPr bwMode="auto">
            <a:xfrm>
              <a:off x="785681" y="2725001"/>
              <a:ext cx="1150330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://alphabetonline.ru/images/letters2/n/n1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50" r="12036"/>
            <a:stretch/>
          </p:blipFill>
          <p:spPr bwMode="auto">
            <a:xfrm>
              <a:off x="3289966" y="2678596"/>
              <a:ext cx="1302784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055" y="3012546"/>
              <a:ext cx="1171310" cy="1236083"/>
            </a:xfrm>
            <a:prstGeom prst="rect">
              <a:avLst/>
            </a:prstGeom>
          </p:spPr>
        </p:pic>
        <p:pic>
          <p:nvPicPr>
            <p:cNvPr id="2060" name="Picture 12" descr="http://alphabetonline.ru/images/letters2/e/e1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3" r="18513"/>
            <a:stretch/>
          </p:blipFill>
          <p:spPr bwMode="auto">
            <a:xfrm>
              <a:off x="5870670" y="2678597"/>
              <a:ext cx="1205766" cy="180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3" r="11091"/>
            <a:stretch/>
          </p:blipFill>
          <p:spPr>
            <a:xfrm>
              <a:off x="7129741" y="2577776"/>
              <a:ext cx="1524534" cy="1825656"/>
            </a:xfrm>
            <a:prstGeom prst="rect">
              <a:avLst/>
            </a:prstGeom>
          </p:spPr>
        </p:pic>
        <p:pic>
          <p:nvPicPr>
            <p:cNvPr id="2062" name="Picture 14" descr="http://alphabetonline.ru/images/letters2/v/v1.png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36" t="767" r="14985" b="-767"/>
            <a:stretch/>
          </p:blipFill>
          <p:spPr bwMode="auto">
            <a:xfrm>
              <a:off x="8707580" y="2735881"/>
              <a:ext cx="1275063" cy="180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http://alphabetonline.ru/images/letters2/t/t1.png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67" r="13217"/>
            <a:stretch/>
          </p:blipFill>
          <p:spPr bwMode="auto">
            <a:xfrm>
              <a:off x="10035950" y="2678596"/>
              <a:ext cx="1344361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0099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466648" y="1167144"/>
            <a:ext cx="1105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Из восьми букв, приведённых ниже, можно составить десятки слов.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66648" y="5123572"/>
            <a:ext cx="9194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А какое максимальное количество слов можете составить вы?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98685" y="2446667"/>
            <a:ext cx="10594630" cy="1964667"/>
            <a:chOff x="785681" y="2577776"/>
            <a:chExt cx="10594630" cy="1964667"/>
          </a:xfrm>
        </p:grpSpPr>
        <p:pic>
          <p:nvPicPr>
            <p:cNvPr id="2052" name="Picture 4" descr="http://alphabetonline.ru/images/letters2/s/s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66" r="18488"/>
            <a:stretch/>
          </p:blipFill>
          <p:spPr bwMode="auto">
            <a:xfrm>
              <a:off x="1989316" y="2700864"/>
              <a:ext cx="1247345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4" name="Picture 6" descr="http://alphabetonline.ru/images/letters2/mz/mz1.pn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60" r="10366"/>
            <a:stretch/>
          </p:blipFill>
          <p:spPr bwMode="auto">
            <a:xfrm>
              <a:off x="785681" y="2725001"/>
              <a:ext cx="1150330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 descr="http://alphabetonline.ru/images/letters2/n/n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50" r="12036"/>
            <a:stretch/>
          </p:blipFill>
          <p:spPr bwMode="auto">
            <a:xfrm>
              <a:off x="3289966" y="2678596"/>
              <a:ext cx="1302784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6055" y="3012546"/>
              <a:ext cx="1171310" cy="1236083"/>
            </a:xfrm>
            <a:prstGeom prst="rect">
              <a:avLst/>
            </a:prstGeom>
          </p:spPr>
        </p:pic>
        <p:pic>
          <p:nvPicPr>
            <p:cNvPr id="2060" name="Picture 12" descr="http://alphabetonline.ru/images/letters2/e/e1.png"/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43" r="18513"/>
            <a:stretch/>
          </p:blipFill>
          <p:spPr bwMode="auto">
            <a:xfrm>
              <a:off x="5870670" y="2678597"/>
              <a:ext cx="1205766" cy="180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03" r="11091"/>
            <a:stretch/>
          </p:blipFill>
          <p:spPr>
            <a:xfrm>
              <a:off x="7129741" y="2577776"/>
              <a:ext cx="1524534" cy="1825656"/>
            </a:xfrm>
            <a:prstGeom prst="rect">
              <a:avLst/>
            </a:prstGeom>
          </p:spPr>
        </p:pic>
        <p:pic>
          <p:nvPicPr>
            <p:cNvPr id="2062" name="Picture 14" descr="http://alphabetonline.ru/images/letters2/v/v1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36" t="767" r="14985" b="-767"/>
            <a:stretch/>
          </p:blipFill>
          <p:spPr bwMode="auto">
            <a:xfrm>
              <a:off x="8707580" y="2735881"/>
              <a:ext cx="1275063" cy="1806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4" name="Picture 16" descr="http://alphabetonline.ru/images/letters2/t/t1.png"/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367" r="13217"/>
            <a:stretch/>
          </p:blipFill>
          <p:spPr bwMode="auto">
            <a:xfrm>
              <a:off x="10035950" y="2678596"/>
              <a:ext cx="1344361" cy="180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25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31412" y="1351508"/>
            <a:ext cx="107291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Comic Sans MS" panose="030F0702030302020204" pitchFamily="66" charset="0"/>
              </a:rPr>
              <a:t>Вечность, сочень, светоч, честь, сонет, совет, отсев, отвес, осень, весть, четь, </a:t>
            </a:r>
            <a:r>
              <a:rPr lang="ru-RU" sz="4400" dirty="0" smtClean="0">
                <a:latin typeface="Comic Sans MS" panose="030F0702030302020204" pitchFamily="66" charset="0"/>
              </a:rPr>
              <a:t>течь, </a:t>
            </a:r>
            <a:r>
              <a:rPr lang="ru-RU" sz="4400" dirty="0">
                <a:latin typeface="Comic Sans MS" panose="030F0702030302020204" pitchFamily="66" charset="0"/>
              </a:rPr>
              <a:t>тень, стон, соте, сонь, сечь, сеть, сено, свет, ость, овен, ночь, новь, енот, вонь, внос, вето, вес, </a:t>
            </a:r>
            <a:r>
              <a:rPr lang="ru-RU" sz="4400" dirty="0" smtClean="0">
                <a:latin typeface="Comic Sans MS" panose="030F0702030302020204" pitchFamily="66" charset="0"/>
              </a:rPr>
              <a:t>вено, </a:t>
            </a:r>
            <a:r>
              <a:rPr lang="ru-RU" sz="4400" dirty="0">
                <a:latin typeface="Comic Sans MS" panose="030F0702030302020204" pitchFamily="66" charset="0"/>
              </a:rPr>
              <a:t>тон, сто, сот, сон, сет, сев, ось, ост, нос, вес.</a:t>
            </a:r>
            <a:endParaRPr lang="ru-RU" sz="4400" dirty="0" smtClean="0">
              <a:latin typeface="Comic Sans MS" panose="030F0702030302020204" pitchFamily="66" charset="0"/>
            </a:endParaRPr>
          </a:p>
        </p:txBody>
      </p:sp>
      <p:pic>
        <p:nvPicPr>
          <p:cNvPr id="8" name="Picture 12" descr="http://www.braiton.ru/i/professor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266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8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AutoShape 8" descr="data:image/jpeg;base64,/9j/4AAQSkZJRgABAQAAAQABAAD/2wCEAAkGBxMTEhUTEhMWFRUXGBcaFRgYFRgXGBgWGBUXGBcXFhcYHSggGB0lHRUYITEhJSkrLi4uGB8zODMtNygtLisBCgoKDg0OGhAQGisdHR0tKy0vLS0tKy0rLS0tLS0tLS0tKysrKy0tLSswLS0tLS0tLSstKy0tLTc3LTctNzc3Lf/AABEIAMcAoAMBIgACEQEDEQH/xAAcAAABBAMBAAAAAAAAAAAAAAAAAwUGBwECBAj/xAA8EAABAwIDBAcGBQMEAwAAAAABAAIRAyEEBTEGEkFRBxNhcYGRsRQiIzKhwUJyguHwM1LRQ2Ky8Qhzwv/EABkBAAIDAQAAAAAAAAAAAAAAAAABAgMEBf/EACERAAIDAQACAwEBAQAAAAAAAAABAgMRITFBBBITUWEi/9oADAMBAAIRAxEAPwC8UIQgAQhCABCb88zmhhKTq2IqBjBxOpPANHE9ioPbfpZxOL3qeG3sPQuJBiq8f7nD5PyjzRoFxbU9IOBwMtq1N+oP9KnD3zyNwG+JCqzO+m3F1CRhqNOg3gXE1X/YD696q1ojRbqDkIfMftnmFf8AqYysRya80x5MhNbsQ93zPc7vc53qUgAlGhR0ELU8Q9t2vc09jiPQp4wG2OPox1eMrRyc81B5PlMgC3DEtHhZWS9M+LZAxFGnXbxLT1T/ALg91u9Wfsxt9gsbDadTcqH/AE6nuunkLw7wJXmcNWd1NTY8PX6FQGxnSficLu08RNejpc/EYP8Aafxdx81eOTZvRxVIVaDw9h4jUHiHDgexWJ6I7kIQmAIQhAAhCEACY9r9qKGX0DWrm+lNg+ao/g1o9ToF2Z/nNLCUH4is7dYwT2k8GgcSTZeWNrtpq2YYg161uFNgMtpsn5R28zxSbE2G1u1GIzGt12IdpIp0x8lMHg0Hwk8UztRHYgKLYjIat2tWsJZjFEkkY7luAh3uobiOxIZvC20WA4LeP5KiMGlZWzG8eHeti1GjwxCdtltpK+Aq9bQOsb7D8rwODhz5HVNLQslqAw9P7K7S0cfRFWibiA9h+ZjuR+x4p6Xl3ZbaCrgK4rUjOgeyYFRk/KfseC9J5Jm1PFUWV6LpY8eIPFp5EFXRlpFrDvQhCkIEIUA6ZNq/YsH1dMxWxEsZBu1kfEf4Agd7ggCrOmDbL23E9TSdOHoEhsGz6mjqnaBoPFQSI+37JGEpKgyIBblq1CCYukCFQANbLFStf3bfzmuWpcpXC4VzzDWk9sGPNGL2SNC4u5lYiCnZmzuLiRTMc/5dcOKyytTMPY4GAdJsdEKUf6NxkjnDkrUqvIDtNQI+vikhSJMbpnlBWYIMOkdhka8QCpcEFOq4Xk+adsPW3hPHimULZjiDIScdQReD8AUQkMLV3hJsf2SwCpfC3dM9Wpx0W7VHB1+qqH4FYgGTZj9A/wCx8OShAWHQQhPGDR62QoT0U7S+14Tq3umrQhjr3LfwP8QCPBTZaE9KgXlrpR2j9tx9R7TNKnNKlyLWn3nDvdP0XoHpFzv2PL8RWBh27u0/zv8Adb6rygGxb+WQxMyt2hawtmhRYjY2SD++VvV1WGDihDNCPFLtqvaGlri0gmC0x9Qs0oc/3rSbx9lPsq2TOIY1jGjdLhNQEggWmWaSQIBkc7quy1Q8ltdbn4Jz0eNrVcM19bdJIs7dE6mx8AE+Y7IqLrlokcV3ZXg2UababAGtaAIB7B/hL4ttlxpybbaOjH+EOxmTUps0Tzi6Y8x2ZpPF2z3iVM8cyITbUdwulGyS9l/5RaKj2gyNrPlEKMPYQYKtvabDy3SVWma4eOFx6LqfGu+yxnN+TT9HqObD1yLCIt/O1OtIkpk37RYeqdsvqAjW/EK+xezPB+jqhZ3Vu0LYNVZaSDo6zr2PHU3ExTqRTqXtuuNnHuMHzXo1eUnNXo/YfNfacFRqH5t3df8AnZ7p9FbXL0VzXsrf/wAiMzthcKDZxfVf+kBjP+TvJUsCYU86acaaua1Gg2pMps8Y3j/yCgsa8+7jP0U2VM0IW7WIB5JUEKLBCFdt+/7IYAQRxEkGeSV9o1ESD9OXktGsEE9mkW85QSNcHT3ntHM8vNX1sVheqotBETfw4Kicur9XUa7kb8LL0HkOJ6yk2p/cJ8O/ksPz5NJG/wCFFPR+pGTc8/JcOMzqg0kF4BHPRcmZ19GkkDs4+KYNoKeFZTJqNZEEEmInlvEiT2C658e8NbhnWPFfNKL7B7T3FcbXe9cmD6qAZViMK+p7rBuAj3gflnmRorKGVBtL3SSYBBOuilZX+bzpKuz7IYs5zClTB3otr+6rDOMVTqP9wgzI1XTjnuq4hzKpNnm3YJhJ5riaP9NrRaxHL6ArfRUoZ7MV9rnqI5MCIH3SuGEuF+8rSv8AMe8rbDtkgDsW5+DnkhYErurWjT07EpurNppzhgK1+hDMDGIw5NgW1G+Mtd6N81VW4pj0U4vq8wYOFRr2Hy3h/wAVKDySIyXCv9s8T1uYYupzxFUDuY/dH0aE0kWSuMfvVajv7nvd5uJPqkVoMxkfYLccZ0SayWzHIm/7qI0JVHCbfUpfC0C6YG9a5/7WuMptbAa4OtJIFgTFgeKkGzGBa+m50OMB0hpI+U3B52IUZzUY6W1wc5YMXsrgbtJbNz9pV9bNkGiwRADQI0VcYjL2Pa6oKLWmBu9sG5POB91Odkse11Ldm7bX/wALnfLn94pr0dL4tf5tr+jzmmWirBDiO5MedbMsdRcwGSQQHuAc4A8A7gOyOKk3W2SGJeSFjjY4+DU6lLjITshs+yjWbYmBBOgcD8280yXTHEqxntAtwgDwTNhgGunjzTkcUNCLc07LHN6xKlQ5FFS7UUfZ8eKgsTDgeRFib68E1Zjl7A/faLPcXG/Ekm1rC55qe9IWVCpT6wD3mSQeziD2WVe0q4Lb309Fupm5QWGS6tKT/wB6Rus2HuH+4+qdcsyowKjjrcD/ACt8DhWvqVN5s3MTPeSI43T/ALgAgWA7FrnZzDDGGvTmFKER2pa5WrmKnS3DXcTnstX3MZh3jhVp+Rdun6FNgCXwdTdew8nNPk4FNPoYQt+p7/uhyXzGnu1qrdN2o9p/S8j7JALYYgHBL0aha4Ob8wuO+UiFuoMaEnOBkwOemh5DsT7sZnjcO9zKtqTyCTHyOiJ7iDBTL7NyK1ZhHE6IkoyjjLITcJKSLfGXvFPepVGuaRaGgsLOBJB1/dRjLc5FGq4QG+8ePuzxSGzGYV6VM02w6mGneLp3WDU3+yjeKrFtUkiDPMnxWKFL1xZvs+QsjJcZcuW5t1jZm09+ukFO1KrvKpcszkgDkCLSY14H+SrC2ex+/BdbkJn91jupcTZTepIdX0iTbRceKwuI3wWVxTZFx1e/J8x9F34zHBgJDHvjUMbvGPBN5zprmyzD1jzlht4GJVMU/JdKW8I1tnm+IbT6tzd5uhrBsAzYSAbHvUJDP56qX7R520sI6moHPsd5jmx3TaVFmCLxu857LroU8j4MN/JedOPJ3jrDManv4hSJzVDstxO6/ej5jee3VTRlwr7ljMVXRAtWCB2pc00m5iqTJiJC1aL+XqlHNS2Ep71Sm3+57B5uAUkAx7dYTqsyxjIiK7yO553xHg5MIVhdN+X9VmbnxarTY7vIlp9Aq+C2swsyEpC0bwW8XlRZJHRQanXK8sfWeKbASTrAkgTExz4AcSm3DtV49E+zTaVBuKePiVJItozRsdup8VXJ4ixITzXJBl+W7rGjrKhax513Q/5gDFzFiePYqpz7KHOo06zGkwXMMCYg2BA7xcq/tuNw4V2/YWIt+LgJ4KudlgOsr4R9wQHsuRvNdIM87R5LK7HB6vRprh944/ZVOHqHjI8CFLNn8ycKjQ25EceEcf8ApPO1XR/LjVpQ0HgJPLW8R3KI4fAVMNUDn6TznTgVa5wsjx9IxjZVIuSnXMacE25riqobLWEzpAXHlu1LA0bw+mi68RtXRItGhXM/OSfg6sbYv2QnO8RWj428L2kD7KPZriN2lH4n2HdxKkO0GaCsS1o48vr2KM1qfX1WsZdrARPC+voF0aY8WrDn/In3j06dlcpdUMkHdJGjQYHPXh2qY5llFTDkbzTuvEsfB3XcxPAjkn/o+yBjXe9/a1xH9xvMD1KsnMcsp16RpVB7p5WIINi3kQlKX3kUL/hFFlqRcE+bQZFUwtQsfcGdx0WeAdRyOkjgmZ7VHMeFu6tEHJy2Tw+/jcO3nVaTbg0732KbnhS3ouwW/jg7hTY53jAaPVWQWyRGXEzq/wDITKd6jh8UB/Tc6m/8tQAtPg5kfqVGletNtMm9rwVfD8XsO5+cXb9QF5KvxEHiOR4grazExRp9Eq0ykGpekxQYIcspwbqtRlNgJc8hrY5uMfv4L1PhMM2mxlNtgxrWtHY0R9lSPRB7I2ualevTZVECgx5DQXEHecCbEwQAJnVXkss29wuIjt5h3ObTdJ3Sd1wn3ZF2kjnMqti91HHUarvkcCwEWjT3XeoVmdIOIa2gKf4i4PbY6NcJP1CglWmK7H0zbeI3Hf21NWn6FUS51mynscJyCC0fyyZ8dk9N5JjwOiS2ZzcVKYDrPbZzTqCLG3gnOv3LG24s2paivM8yss+SO0cr8VFcTiHNJ90eU9ytHOqYINr8woTi8FJgDXTmtdNu+TPdV7RDcTUqvsSYOo4fRTrou2VfiHPc4FtEEb7ogOjRjXHhxJHcltnNi3Yio0OloJg//RHcFdxpUcPRDBu0qTBAktDQBzLreJWp2fZZEwOLi9Y3ZRg6dKzOMfSd31TJth0jYfBTTZ8auImm126G/wDsfB3Z1DYmFCNrekv4j6eCIAu1tSCRBAlzOZ1A4cVVrnucXGSZJJc7UmdSTqSfG6KqvciNtmvhNMz2/fiagdXBtIAbdrAeAGvK9yYXTQrsqCWODh2ajvHBQOpHAzbmZ8oWcO5zTLCWkcRZTlUn1Cja15J25vYrN6Isv3adaufxlrG9zJJ+rvoqQw20TxZ7Q/zBJ8NV6d2Zy/qMLSpRBDRvfmN3fUlFVbUtZZOxSjwdF5m6YtnPZMwe5oiliJqs5b0/EaP1Gf1L0yor0jbNDG4QhrQa1KX0bX3ou39Qt5LSyjNPMNHBvIkiBwJt9F0swQEe9PhHqux51B4c+BScE34D0VLbZJRSMsjRo4e8eQS+C2qxVK1HEVGNbpD3R5ExCa8ViIaWjU+qRdTgR2ISByJ7gekE12U2Y5xLmTuVg3VrgJbVa3jb5gNDcWkvmAr0am8W1GvYWjfdTIeWxdr90GbHURpyVOfh7vuuhxuHMJD2/iFj2EEXCjOiL6ThdKPC4MdlOJwzvaWgVaboJfSlzdBLiAJANj5p9weYNqsDgQR2cFV2ze2WMd8B+IqlgENAdumJu2wup3h8texjK1A9aHzvAfMQflJaDrIPfvRqL47/AI+eDdT8neMdMQyZSeByVrnXIBuRJ1iCYteAQkcJm1Mje1vFtZ0AjXW3im3afbXC0aINGoKuIImkGfLT3m/O93Z/Z5rPVVKUswsutUY7pvtJ0gty/wCHhqbX13NMuqTu0mfg9wXLnfNBIgROsKq88z6tiau/Wqvq8t+CG/lbEN8FxVKrqjnVKji4ky9xMlzu08Vxk3XXrrjBYjkzk5PWbEpfC1IJnl6LnWR3q1oiLtgkf4S1FtxGsgd6QoDj228O3xTtl9L3QR5C5vyVcuDitZLOi/ZcYnMWPImlQiq+Rben4bT+oT+hejFF+jvZ32PCNa4fFqQ+r3xZvgPupQpxWIb8ghCFIRSXS1sf1NU4ui34VU/EA/BU5wODvXvVcV3WXqzH4Jlam+lVaHMeC1wPEFecukDZOpl9Utu6k8zSqcwNWk6Bw5cdVTOPdROLIVSZvPg/yEtjWx6rlws74jx7l1YwSSZTa6Q9HBT/AM/sssqEGbW+vetEq47w0v6x91YBtg8WaNVlVtyxwcAeIBmD3iytzH7fYKm4tYd9jWj5DMn3Y3NA12s6gkCwuqdtCzT8FGUExqWIkG021LsVU6xrOpcZ6zdc477pkOM6aaAKPNEnUDxiyHBapqKXgTbfkVfUEQL9/wBgkwViEJ4Bu1wtb6rrrVKW77tNwPa6Rp/0uMO7Fs02N41+yWCFKMxewAPjJure6GNlTWcMVVb8Kmfhgj56g4weDfXuUK6Pti6mY1g0HdotvWqC+6CbMFvnN7cNV6dy/BU6NNlKk0NYwBrQOACM16NHQhCFIAQhCABcGd5RRxVF1Cu3eY4X5g8HNPAjgV3oQB5g2x2Dr5bW96alB39OqBb8tSLNdp2HgovUPAr2Di8KyqwsqND2OEOa4SCO0KmNtuh57Zq5eS9skmg4jeHZTcde4+ag490Clitt7iNR/JSuNwr6T3U6jHU3g3a9pa4d7SJCRaeSkAo1s3GvEc+e7/hJ7yy53ZB7P8cFhxlAGStVmLSsJgZQsJXC4apVeGUmPqPOjGNL3HuaASUAJqX7BbB18yqe7NOg0+/VLbRxaz+91u4cVM9h+hd792rmJLG2IoNPvO7KjhoOwX7VduDwrKTG06bAxjRDWtEADsCAOXIsmo4Sgyhh2blNggDUk8XOPEniU4IQgAQhCABCEIAEIQgAQhCAGjaDZnCY1u7iqDKnIkQ5va14uPAqsM86CWGTg8S5vJlYBw7g9sHzCEIAg+a9E+Z0ZPVMqNHFlZlh3PLT6qJYvLKtMw9m6e9p9CUIQBnBZdVqGGM3p4bzR6kKV5T0UZnXg9Uym08X1WecMLj6LKEhE5yToJpiDi8S53NtIBoPYXOk+QVnbP7M4TBN3cLQZT5kCXO/M83PiUITGO6EIQAIQhAAhCE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http://bk-detstvo.narod.ru/images/lermontov_portrait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36" y="2132703"/>
            <a:ext cx="1122935" cy="129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img1.liveinternet.ru/images/attach/c/11/128/326/128326087_5227673_114123771_psR7qnZiDYQ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98" y="779867"/>
            <a:ext cx="1735410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767805" y="1111803"/>
            <a:ext cx="3290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У Пушкина есть «</a:t>
            </a:r>
            <a:r>
              <a:rPr lang="en-US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x</a:t>
            </a:r>
            <a:r>
              <a:rPr lang="ru-RU" sz="2400" dirty="0" smtClean="0">
                <a:latin typeface="Comic Sans MS" panose="030F0702030302020204" pitchFamily="66" charset="0"/>
              </a:rPr>
              <a:t>».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67805" y="2278758"/>
            <a:ext cx="6621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У Лермонтова также есть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», но он связан с указанием времени.</a:t>
            </a:r>
          </a:p>
        </p:txBody>
      </p:sp>
      <p:pic>
        <p:nvPicPr>
          <p:cNvPr id="3092" name="Picture 20" descr="http://www.img.tarispb.ru/images/headers/universal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6"/>
          <a:stretch/>
        </p:blipFill>
        <p:spPr bwMode="auto">
          <a:xfrm>
            <a:off x="639563" y="3657888"/>
            <a:ext cx="3715483" cy="12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4767805" y="4070366"/>
            <a:ext cx="4077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Ленинград – это тоже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67805" y="5268626"/>
            <a:ext cx="4077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Что же такое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»?</a:t>
            </a:r>
          </a:p>
        </p:txBody>
      </p:sp>
    </p:spTree>
    <p:extLst>
      <p:ext uri="{BB962C8B-B14F-4D97-AF65-F5344CB8AC3E}">
        <p14:creationId xmlns:p14="http://schemas.microsoft.com/office/powerpoint/2010/main" val="409246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AutoShape 8" descr="data:image/jpeg;base64,/9j/4AAQSkZJRgABAQAAAQABAAD/2wCEAAkGBxMTEhUTEhMWFRUXGBcaFRgYFRgXGBgWGBUXGBcXFhcYHSggGB0lHRUYITEhJSkrLi4uGB8zODMtNygtLisBCgoKDg0OGhAQGisdHR0tKy0vLS0tKy0rLS0tLS0tLS0tKysrKy0tLSswLS0tLS0tLSstKy0tLTc3LTctNzc3Lf/AABEIAMcAoAMBIgACEQEDEQH/xAAcAAABBAMBAAAAAAAAAAAAAAAAAwUGBwECBAj/xAA8EAABAwIDBAcGBQMEAwAAAAABAAIRAyEEBTEGEkFRBxNhcYGRsRQiIzKhwUJyguHwM1LRQ2Ky8Qhzwv/EABkBAAIDAQAAAAAAAAAAAAAAAAABAgMEBf/EACERAAIDAQACAwEBAQAAAAAAAAABAgMRITFBBBITUWEi/9oADAMBAAIRAxEAPwC8UIQgAQhCABCb88zmhhKTq2IqBjBxOpPANHE9ioPbfpZxOL3qeG3sPQuJBiq8f7nD5PyjzRoFxbU9IOBwMtq1N+oP9KnD3zyNwG+JCqzO+m3F1CRhqNOg3gXE1X/YD696q1ojRbqDkIfMftnmFf8AqYysRya80x5MhNbsQ93zPc7vc53qUgAlGhR0ELU8Q9t2vc09jiPQp4wG2OPox1eMrRyc81B5PlMgC3DEtHhZWS9M+LZAxFGnXbxLT1T/ALg91u9Wfsxt9gsbDadTcqH/AE6nuunkLw7wJXmcNWd1NTY8PX6FQGxnSficLu08RNejpc/EYP8Aafxdx81eOTZvRxVIVaDw9h4jUHiHDgexWJ6I7kIQmAIQhAAhCEACY9r9qKGX0DWrm+lNg+ao/g1o9ToF2Z/nNLCUH4is7dYwT2k8GgcSTZeWNrtpq2YYg161uFNgMtpsn5R28zxSbE2G1u1GIzGt12IdpIp0x8lMHg0Hwk8UztRHYgKLYjIat2tWsJZjFEkkY7luAh3uobiOxIZvC20WA4LeP5KiMGlZWzG8eHeti1GjwxCdtltpK+Aq9bQOsb7D8rwODhz5HVNLQslqAw9P7K7S0cfRFWibiA9h+ZjuR+x4p6Xl3ZbaCrgK4rUjOgeyYFRk/KfseC9J5Jm1PFUWV6LpY8eIPFp5EFXRlpFrDvQhCkIEIUA6ZNq/YsH1dMxWxEsZBu1kfEf4Agd7ggCrOmDbL23E9TSdOHoEhsGz6mjqnaBoPFQSI+37JGEpKgyIBblq1CCYukCFQANbLFStf3bfzmuWpcpXC4VzzDWk9sGPNGL2SNC4u5lYiCnZmzuLiRTMc/5dcOKyytTMPY4GAdJsdEKUf6NxkjnDkrUqvIDtNQI+vikhSJMbpnlBWYIMOkdhka8QCpcEFOq4Xk+adsPW3hPHimULZjiDIScdQReD8AUQkMLV3hJsf2SwCpfC3dM9Wpx0W7VHB1+qqH4FYgGTZj9A/wCx8OShAWHQQhPGDR62QoT0U7S+14Tq3umrQhjr3LfwP8QCPBTZaE9KgXlrpR2j9tx9R7TNKnNKlyLWn3nDvdP0XoHpFzv2PL8RWBh27u0/zv8Adb6rygGxb+WQxMyt2hawtmhRYjY2SD++VvV1WGDihDNCPFLtqvaGlri0gmC0x9Qs0oc/3rSbx9lPsq2TOIY1jGjdLhNQEggWmWaSQIBkc7quy1Q8ltdbn4Jz0eNrVcM19bdJIs7dE6mx8AE+Y7IqLrlokcV3ZXg2UababAGtaAIB7B/hL4ttlxpybbaOjH+EOxmTUps0Tzi6Y8x2ZpPF2z3iVM8cyITbUdwulGyS9l/5RaKj2gyNrPlEKMPYQYKtvabDy3SVWma4eOFx6LqfGu+yxnN+TT9HqObD1yLCIt/O1OtIkpk37RYeqdsvqAjW/EK+xezPB+jqhZ3Vu0LYNVZaSDo6zr2PHU3ExTqRTqXtuuNnHuMHzXo1eUnNXo/YfNfacFRqH5t3df8AnZ7p9FbXL0VzXsrf/wAiMzthcKDZxfVf+kBjP+TvJUsCYU86acaaua1Gg2pMps8Y3j/yCgsa8+7jP0U2VM0IW7WIB5JUEKLBCFdt+/7IYAQRxEkGeSV9o1ESD9OXktGsEE9mkW85QSNcHT3ntHM8vNX1sVheqotBETfw4Kicur9XUa7kb8LL0HkOJ6yk2p/cJ8O/ksPz5NJG/wCFFPR+pGTc8/JcOMzqg0kF4BHPRcmZ19GkkDs4+KYNoKeFZTJqNZEEEmInlvEiT2C658e8NbhnWPFfNKL7B7T3FcbXe9cmD6qAZViMK+p7rBuAj3gflnmRorKGVBtL3SSYBBOuilZX+bzpKuz7IYs5zClTB3otr+6rDOMVTqP9wgzI1XTjnuq4hzKpNnm3YJhJ5riaP9NrRaxHL6ArfRUoZ7MV9rnqI5MCIH3SuGEuF+8rSv8AMe8rbDtkgDsW5+DnkhYErurWjT07EpurNppzhgK1+hDMDGIw5NgW1G+Mtd6N81VW4pj0U4vq8wYOFRr2Hy3h/wAVKDySIyXCv9s8T1uYYupzxFUDuY/dH0aE0kWSuMfvVajv7nvd5uJPqkVoMxkfYLccZ0SayWzHIm/7qI0JVHCbfUpfC0C6YG9a5/7WuMptbAa4OtJIFgTFgeKkGzGBa+m50OMB0hpI+U3B52IUZzUY6W1wc5YMXsrgbtJbNz9pV9bNkGiwRADQI0VcYjL2Pa6oKLWmBu9sG5POB91Odkse11Ldm7bX/wALnfLn94pr0dL4tf5tr+jzmmWirBDiO5MedbMsdRcwGSQQHuAc4A8A7gOyOKk3W2SGJeSFjjY4+DU6lLjITshs+yjWbYmBBOgcD8280yXTHEqxntAtwgDwTNhgGunjzTkcUNCLc07LHN6xKlQ5FFS7UUfZ8eKgsTDgeRFib68E1Zjl7A/faLPcXG/Ekm1rC55qe9IWVCpT6wD3mSQeziD2WVe0q4Lb309Fupm5QWGS6tKT/wB6Rus2HuH+4+qdcsyowKjjrcD/ACt8DhWvqVN5s3MTPeSI43T/ALgAgWA7FrnZzDDGGvTmFKER2pa5WrmKnS3DXcTnstX3MZh3jhVp+Rdun6FNgCXwdTdew8nNPk4FNPoYQt+p7/uhyXzGnu1qrdN2o9p/S8j7JALYYgHBL0aha4Ob8wuO+UiFuoMaEnOBkwOemh5DsT7sZnjcO9zKtqTyCTHyOiJ7iDBTL7NyK1ZhHE6IkoyjjLITcJKSLfGXvFPepVGuaRaGgsLOBJB1/dRjLc5FGq4QG+8ePuzxSGzGYV6VM02w6mGneLp3WDU3+yjeKrFtUkiDPMnxWKFL1xZvs+QsjJcZcuW5t1jZm09+ukFO1KrvKpcszkgDkCLSY14H+SrC2ex+/BdbkJn91jupcTZTepIdX0iTbRceKwuI3wWVxTZFx1e/J8x9F34zHBgJDHvjUMbvGPBN5zprmyzD1jzlht4GJVMU/JdKW8I1tnm+IbT6tzd5uhrBsAzYSAbHvUJDP56qX7R520sI6moHPsd5jmx3TaVFmCLxu857LroU8j4MN/JedOPJ3jrDManv4hSJzVDstxO6/ej5jee3VTRlwr7ljMVXRAtWCB2pc00m5iqTJiJC1aL+XqlHNS2Ep71Sm3+57B5uAUkAx7dYTqsyxjIiK7yO553xHg5MIVhdN+X9VmbnxarTY7vIlp9Aq+C2swsyEpC0bwW8XlRZJHRQanXK8sfWeKbASTrAkgTExz4AcSm3DtV49E+zTaVBuKePiVJItozRsdup8VXJ4ixITzXJBl+W7rGjrKhax513Q/5gDFzFiePYqpz7KHOo06zGkwXMMCYg2BA7xcq/tuNw4V2/YWIt+LgJ4KudlgOsr4R9wQHsuRvNdIM87R5LK7HB6vRprh944/ZVOHqHjI8CFLNn8ycKjQ25EceEcf8ApPO1XR/LjVpQ0HgJPLW8R3KI4fAVMNUDn6TznTgVa5wsjx9IxjZVIuSnXMacE25riqobLWEzpAXHlu1LA0bw+mi68RtXRItGhXM/OSfg6sbYv2QnO8RWj428L2kD7KPZriN2lH4n2HdxKkO0GaCsS1o48vr2KM1qfX1WsZdrARPC+voF0aY8WrDn/In3j06dlcpdUMkHdJGjQYHPXh2qY5llFTDkbzTuvEsfB3XcxPAjkn/o+yBjXe9/a1xH9xvMD1KsnMcsp16RpVB7p5WIINi3kQlKX3kUL/hFFlqRcE+bQZFUwtQsfcGdx0WeAdRyOkjgmZ7VHMeFu6tEHJy2Tw+/jcO3nVaTbg0732KbnhS3ouwW/jg7hTY53jAaPVWQWyRGXEzq/wDITKd6jh8UB/Tc6m/8tQAtPg5kfqVGletNtMm9rwVfD8XsO5+cXb9QF5KvxEHiOR4grazExRp9Eq0ykGpekxQYIcspwbqtRlNgJc8hrY5uMfv4L1PhMM2mxlNtgxrWtHY0R9lSPRB7I2ualevTZVECgx5DQXEHecCbEwQAJnVXkss29wuIjt5h3ObTdJ3Sd1wn3ZF2kjnMqti91HHUarvkcCwEWjT3XeoVmdIOIa2gKf4i4PbY6NcJP1CglWmK7H0zbeI3Hf21NWn6FUS51mynscJyCC0fyyZ8dk9N5JjwOiS2ZzcVKYDrPbZzTqCLG3gnOv3LG24s2paivM8yss+SO0cr8VFcTiHNJ90eU9ytHOqYINr8woTi8FJgDXTmtdNu+TPdV7RDcTUqvsSYOo4fRTrou2VfiHPc4FtEEb7ogOjRjXHhxJHcltnNi3Yio0OloJg//RHcFdxpUcPRDBu0qTBAktDQBzLreJWp2fZZEwOLi9Y3ZRg6dKzOMfSd31TJth0jYfBTTZ8auImm126G/wDsfB3Z1DYmFCNrekv4j6eCIAu1tSCRBAlzOZ1A4cVVrnucXGSZJJc7UmdSTqSfG6KqvciNtmvhNMz2/fiagdXBtIAbdrAeAGvK9yYXTQrsqCWODh2ajvHBQOpHAzbmZ8oWcO5zTLCWkcRZTlUn1Cja15J25vYrN6Isv3adaufxlrG9zJJ+rvoqQw20TxZ7Q/zBJ8NV6d2Zy/qMLSpRBDRvfmN3fUlFVbUtZZOxSjwdF5m6YtnPZMwe5oiliJqs5b0/EaP1Gf1L0yor0jbNDG4QhrQa1KX0bX3ou39Qt5LSyjNPMNHBvIkiBwJt9F0swQEe9PhHqux51B4c+BScE34D0VLbZJRSMsjRo4e8eQS+C2qxVK1HEVGNbpD3R5ExCa8ViIaWjU+qRdTgR2ISByJ7gekE12U2Y5xLmTuVg3VrgJbVa3jb5gNDcWkvmAr0am8W1GvYWjfdTIeWxdr90GbHURpyVOfh7vuuhxuHMJD2/iFj2EEXCjOiL6ThdKPC4MdlOJwzvaWgVaboJfSlzdBLiAJANj5p9weYNqsDgQR2cFV2ze2WMd8B+IqlgENAdumJu2wup3h8texjK1A9aHzvAfMQflJaDrIPfvRqL47/AI+eDdT8neMdMQyZSeByVrnXIBuRJ1iCYteAQkcJm1Mje1vFtZ0AjXW3im3afbXC0aINGoKuIImkGfLT3m/O93Z/Z5rPVVKUswsutUY7pvtJ0gty/wCHhqbX13NMuqTu0mfg9wXLnfNBIgROsKq88z6tiau/Wqvq8t+CG/lbEN8FxVKrqjnVKji4ky9xMlzu08Vxk3XXrrjBYjkzk5PWbEpfC1IJnl6LnWR3q1oiLtgkf4S1FtxGsgd6QoDj228O3xTtl9L3QR5C5vyVcuDitZLOi/ZcYnMWPImlQiq+Rben4bT+oT+hejFF+jvZ32PCNa4fFqQ+r3xZvgPupQpxWIb8ghCFIRSXS1sf1NU4ui34VU/EA/BU5wODvXvVcV3WXqzH4Jlam+lVaHMeC1wPEFecukDZOpl9Utu6k8zSqcwNWk6Bw5cdVTOPdROLIVSZvPg/yEtjWx6rlws74jx7l1YwSSZTa6Q9HBT/AM/sssqEGbW+vetEq47w0v6x91YBtg8WaNVlVtyxwcAeIBmD3iytzH7fYKm4tYd9jWj5DMn3Y3NA12s6gkCwuqdtCzT8FGUExqWIkG021LsVU6xrOpcZ6zdc477pkOM6aaAKPNEnUDxiyHBapqKXgTbfkVfUEQL9/wBgkwViEJ4Bu1wtb6rrrVKW77tNwPa6Rp/0uMO7Fs02N41+yWCFKMxewAPjJure6GNlTWcMVVb8Kmfhgj56g4weDfXuUK6Pti6mY1g0HdotvWqC+6CbMFvnN7cNV6dy/BU6NNlKk0NYwBrQOACM16NHQhCFIAQhCABcGd5RRxVF1Cu3eY4X5g8HNPAjgV3oQB5g2x2Dr5bW96alB39OqBb8tSLNdp2HgovUPAr2Di8KyqwsqND2OEOa4SCO0KmNtuh57Zq5eS9skmg4jeHZTcde4+ag490Clitt7iNR/JSuNwr6T3U6jHU3g3a9pa4d7SJCRaeSkAo1s3GvEc+e7/hJ7yy53ZB7P8cFhxlAGStVmLSsJgZQsJXC4apVeGUmPqPOjGNL3HuaASUAJqX7BbB18yqe7NOg0+/VLbRxaz+91u4cVM9h+hd792rmJLG2IoNPvO7KjhoOwX7VduDwrKTG06bAxjRDWtEADsCAOXIsmo4Sgyhh2blNggDUk8XOPEniU4IQgAQhCABCEIAEIQgAQhCAGjaDZnCY1u7iqDKnIkQ5va14uPAqsM86CWGTg8S5vJlYBw7g9sHzCEIAg+a9E+Z0ZPVMqNHFlZlh3PLT6qJYvLKtMw9m6e9p9CUIQBnBZdVqGGM3p4bzR6kKV5T0UZnXg9Uym08X1WecMLj6LKEhE5yToJpiDi8S53NtIBoPYXOk+QVnbP7M4TBN3cLQZT5kCXO/M83PiUITGO6EIQAIQhAAhCE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8" name="Picture 16" descr="http://bk-detstvo.narod.ru/images/lermontov_portrait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36" y="2132703"/>
            <a:ext cx="1122935" cy="129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://img1.liveinternet.ru/images/attach/c/11/128/326/128326087_5227673_114123771_psR7qnZiDYQ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598" y="779867"/>
            <a:ext cx="1735410" cy="112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767805" y="1111803"/>
            <a:ext cx="3290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У Пушкина есть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767805" y="2278758"/>
            <a:ext cx="66213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У Лермонтова также есть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», но он связан с указанием времени.</a:t>
            </a:r>
          </a:p>
        </p:txBody>
      </p:sp>
      <p:pic>
        <p:nvPicPr>
          <p:cNvPr id="3092" name="Picture 20" descr="http://www.img.tarispb.ru/images/headers/universal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06"/>
          <a:stretch/>
        </p:blipFill>
        <p:spPr bwMode="auto">
          <a:xfrm>
            <a:off x="639563" y="3657888"/>
            <a:ext cx="3715483" cy="128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4767805" y="4070366"/>
            <a:ext cx="4077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Ленинград – это тоже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767805" y="5268626"/>
            <a:ext cx="40778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Что же такое 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х</a:t>
            </a:r>
            <a:r>
              <a:rPr lang="ru-RU" sz="2400" dirty="0" smtClean="0">
                <a:latin typeface="Comic Sans MS" panose="030F0702030302020204" pitchFamily="66" charset="0"/>
              </a:rPr>
              <a:t>»?</a:t>
            </a:r>
          </a:p>
        </p:txBody>
      </p:sp>
      <p:pic>
        <p:nvPicPr>
          <p:cNvPr id="22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hlinkClick r:id="rId8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060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953986" y="2459504"/>
            <a:ext cx="82840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Слово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«</a:t>
            </a:r>
            <a:r>
              <a:rPr lang="ru-RU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ГЕРОЙ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».</a:t>
            </a:r>
          </a:p>
          <a:p>
            <a:endParaRPr lang="ru-RU" sz="2400" dirty="0" smtClean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У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Пушкина есть стихотворение «</a:t>
            </a:r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Герой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», Лермонтов написал роман «</a:t>
            </a:r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Герой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нашего времени», а Ленинград в 1965 году получил звание «Город-</a:t>
            </a:r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Герой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».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9" name="Picture 12" descr="http://www.braiton.ru/i/professor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08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9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37515" y="2459504"/>
            <a:ext cx="548715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Это фотоснимок был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сделан «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Brown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Barnes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&amp;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Bell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Photo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Agency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»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в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Ливерпуле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в начале </a:t>
            </a:r>
            <a:r>
              <a:rPr 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XX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века. Как вы думаете, что изображено на фотографии?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542" y="869817"/>
            <a:ext cx="3084238" cy="51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74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437515" y="2459504"/>
            <a:ext cx="54630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Это фотоснимок был сделан «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Brown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, </a:t>
            </a:r>
            <a:r>
              <a:rPr lang="en-US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Barnes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&amp;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Bell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Photo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Comic Sans MS" panose="030F0702030302020204" pitchFamily="66" charset="0"/>
              </a:rPr>
              <a:t>Agency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» в Ливерпуле в начале </a:t>
            </a:r>
            <a:r>
              <a:rPr lang="en-US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XX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века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. Как вы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думаете,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что изображено на фотографии?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542" y="869817"/>
            <a:ext cx="3084238" cy="5118366"/>
          </a:xfrm>
          <a:prstGeom prst="rect">
            <a:avLst/>
          </a:prstGeom>
        </p:spPr>
      </p:pic>
      <p:pic>
        <p:nvPicPr>
          <p:cNvPr id="20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496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47796" y="422516"/>
            <a:ext cx="1863282" cy="1898665"/>
            <a:chOff x="705350" y="484484"/>
            <a:chExt cx="1863282" cy="1898665"/>
          </a:xfrm>
        </p:grpSpPr>
        <p:grpSp>
          <p:nvGrpSpPr>
            <p:cNvPr id="37" name="Группа 36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40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1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39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Прямоугольник 1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5" action="ppaction://hlinksldjump"/>
                </a:rPr>
                <a:t>1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42" name="Группа 141"/>
          <p:cNvGrpSpPr/>
          <p:nvPr/>
        </p:nvGrpSpPr>
        <p:grpSpPr>
          <a:xfrm>
            <a:off x="2873122" y="422516"/>
            <a:ext cx="1863282" cy="1898665"/>
            <a:chOff x="705350" y="484484"/>
            <a:chExt cx="1863282" cy="1898665"/>
          </a:xfrm>
        </p:grpSpPr>
        <p:grpSp>
          <p:nvGrpSpPr>
            <p:cNvPr id="143" name="Группа 142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45" name="Группа 144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7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8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46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3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4" name="Прямоугольник 143"/>
            <p:cNvSpPr/>
            <p:nvPr/>
          </p:nvSpPr>
          <p:spPr>
            <a:xfrm>
              <a:off x="1316861" y="1054746"/>
              <a:ext cx="57419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hlinkClick r:id="rId6" action="ppaction://hlinksldjump"/>
                </a:rPr>
                <a:t>2</a:t>
              </a:r>
              <a:endParaRPr lang="ru-RU" sz="6000" b="1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49" name="Группа 148"/>
          <p:cNvGrpSpPr/>
          <p:nvPr/>
        </p:nvGrpSpPr>
        <p:grpSpPr>
          <a:xfrm>
            <a:off x="5098448" y="422516"/>
            <a:ext cx="1863282" cy="1898665"/>
            <a:chOff x="705350" y="484484"/>
            <a:chExt cx="1863282" cy="1898665"/>
          </a:xfrm>
        </p:grpSpPr>
        <p:grpSp>
          <p:nvGrpSpPr>
            <p:cNvPr id="150" name="Группа 149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52" name="Группа 151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5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5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53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1" name="Прямоугольник 150"/>
            <p:cNvSpPr/>
            <p:nvPr/>
          </p:nvSpPr>
          <p:spPr>
            <a:xfrm>
              <a:off x="1316861" y="1054746"/>
              <a:ext cx="57419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hlinkClick r:id="rId7" action="ppaction://hlinksldjump"/>
                </a:rPr>
                <a:t>3</a:t>
              </a:r>
              <a:endParaRPr lang="ru-RU" sz="6000" b="1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7323774" y="422516"/>
            <a:ext cx="1863282" cy="1898665"/>
            <a:chOff x="705350" y="484484"/>
            <a:chExt cx="1863282" cy="1898665"/>
          </a:xfrm>
        </p:grpSpPr>
        <p:grpSp>
          <p:nvGrpSpPr>
            <p:cNvPr id="157" name="Группа 156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59" name="Группа 158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61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2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60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58" name="Прямоугольник 157"/>
            <p:cNvSpPr/>
            <p:nvPr/>
          </p:nvSpPr>
          <p:spPr>
            <a:xfrm>
              <a:off x="1316861" y="1054746"/>
              <a:ext cx="574196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hlinkClick r:id="rId8" action="ppaction://hlinksldjump"/>
                </a:rPr>
                <a:t>4</a:t>
              </a:r>
              <a:endParaRPr lang="ru-RU" sz="6000" b="1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63" name="Группа 162"/>
          <p:cNvGrpSpPr/>
          <p:nvPr/>
        </p:nvGrpSpPr>
        <p:grpSpPr>
          <a:xfrm>
            <a:off x="9549099" y="422516"/>
            <a:ext cx="1863282" cy="1898665"/>
            <a:chOff x="705350" y="484484"/>
            <a:chExt cx="1863282" cy="1898665"/>
          </a:xfrm>
        </p:grpSpPr>
        <p:grpSp>
          <p:nvGrpSpPr>
            <p:cNvPr id="164" name="Группа 163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66" name="Группа 165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68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9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67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65" name="Прямоугольник 164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9" action="ppaction://hlinksldjump"/>
                </a:rPr>
                <a:t>5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70" name="Группа 169"/>
          <p:cNvGrpSpPr/>
          <p:nvPr/>
        </p:nvGrpSpPr>
        <p:grpSpPr>
          <a:xfrm>
            <a:off x="658859" y="2479668"/>
            <a:ext cx="1863282" cy="1898665"/>
            <a:chOff x="705350" y="484484"/>
            <a:chExt cx="1863282" cy="1898665"/>
          </a:xfrm>
        </p:grpSpPr>
        <p:grpSp>
          <p:nvGrpSpPr>
            <p:cNvPr id="171" name="Группа 170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73" name="Группа 172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75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74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2" name="Прямоугольник 171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0" action="ppaction://hlinksldjump"/>
                </a:rPr>
                <a:t>6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77" name="Группа 176"/>
          <p:cNvGrpSpPr/>
          <p:nvPr/>
        </p:nvGrpSpPr>
        <p:grpSpPr>
          <a:xfrm>
            <a:off x="2866648" y="2479668"/>
            <a:ext cx="1863282" cy="1898665"/>
            <a:chOff x="705350" y="484484"/>
            <a:chExt cx="1863282" cy="1898665"/>
          </a:xfrm>
        </p:grpSpPr>
        <p:grpSp>
          <p:nvGrpSpPr>
            <p:cNvPr id="178" name="Группа 177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80" name="Группа 179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82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3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81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79" name="Прямоугольник 178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1" action="ppaction://hlinksldjump"/>
                </a:rPr>
                <a:t>7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84" name="Группа 183"/>
          <p:cNvGrpSpPr/>
          <p:nvPr/>
        </p:nvGrpSpPr>
        <p:grpSpPr>
          <a:xfrm>
            <a:off x="5085500" y="2479668"/>
            <a:ext cx="1863282" cy="1898665"/>
            <a:chOff x="705350" y="484484"/>
            <a:chExt cx="1863282" cy="1898665"/>
          </a:xfrm>
        </p:grpSpPr>
        <p:grpSp>
          <p:nvGrpSpPr>
            <p:cNvPr id="185" name="Группа 184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87" name="Группа 186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89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0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88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86" name="Прямоугольник 185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2" action="ppaction://hlinksldjump"/>
                </a:rPr>
                <a:t>8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91" name="Группа 190"/>
          <p:cNvGrpSpPr/>
          <p:nvPr/>
        </p:nvGrpSpPr>
        <p:grpSpPr>
          <a:xfrm>
            <a:off x="7304352" y="2479668"/>
            <a:ext cx="1863282" cy="1898665"/>
            <a:chOff x="705350" y="484484"/>
            <a:chExt cx="1863282" cy="1898665"/>
          </a:xfrm>
        </p:grpSpPr>
        <p:grpSp>
          <p:nvGrpSpPr>
            <p:cNvPr id="192" name="Группа 191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94" name="Группа 193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9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7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95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3" name="Прямоугольник 192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3" action="ppaction://hlinksldjump"/>
                </a:rPr>
                <a:t>9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198" name="Группа 197"/>
          <p:cNvGrpSpPr/>
          <p:nvPr/>
        </p:nvGrpSpPr>
        <p:grpSpPr>
          <a:xfrm>
            <a:off x="9523205" y="2479668"/>
            <a:ext cx="1863282" cy="1898665"/>
            <a:chOff x="705350" y="484484"/>
            <a:chExt cx="1863282" cy="1898665"/>
          </a:xfrm>
        </p:grpSpPr>
        <p:grpSp>
          <p:nvGrpSpPr>
            <p:cNvPr id="199" name="Группа 19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201" name="Группа 20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03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0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0" name="Прямоугольник 19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4" action="ppaction://hlinksldjump"/>
                </a:rPr>
                <a:t>10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205" name="Группа 204"/>
          <p:cNvGrpSpPr/>
          <p:nvPr/>
        </p:nvGrpSpPr>
        <p:grpSpPr>
          <a:xfrm>
            <a:off x="647796" y="4536820"/>
            <a:ext cx="1863282" cy="1898665"/>
            <a:chOff x="705350" y="484484"/>
            <a:chExt cx="1863282" cy="1898665"/>
          </a:xfrm>
        </p:grpSpPr>
        <p:grpSp>
          <p:nvGrpSpPr>
            <p:cNvPr id="206" name="Группа 205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208" name="Группа 207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10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1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09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7" name="Прямоугольник 206"/>
            <p:cNvSpPr/>
            <p:nvPr/>
          </p:nvSpPr>
          <p:spPr>
            <a:xfrm>
              <a:off x="1148129" y="1054746"/>
              <a:ext cx="91166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5" action="ppaction://hlinksldjump"/>
                </a:rPr>
                <a:t>11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212" name="Группа 211"/>
          <p:cNvGrpSpPr/>
          <p:nvPr/>
        </p:nvGrpSpPr>
        <p:grpSpPr>
          <a:xfrm>
            <a:off x="2906078" y="4536820"/>
            <a:ext cx="1863282" cy="1898665"/>
            <a:chOff x="705350" y="484484"/>
            <a:chExt cx="1863282" cy="1898665"/>
          </a:xfrm>
        </p:grpSpPr>
        <p:grpSp>
          <p:nvGrpSpPr>
            <p:cNvPr id="213" name="Группа 212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215" name="Группа 214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17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8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16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4" name="Прямоугольник 213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6" action="ppaction://hlinksldjump"/>
                </a:rPr>
                <a:t>12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5164360" y="4536820"/>
            <a:ext cx="1863282" cy="1898665"/>
            <a:chOff x="705350" y="484484"/>
            <a:chExt cx="1863282" cy="1898665"/>
          </a:xfrm>
        </p:grpSpPr>
        <p:grpSp>
          <p:nvGrpSpPr>
            <p:cNvPr id="220" name="Группа 219"/>
            <p:cNvGrpSpPr/>
            <p:nvPr/>
          </p:nvGrpSpPr>
          <p:grpSpPr>
            <a:xfrm>
              <a:off x="705350" y="484484"/>
              <a:ext cx="1863282" cy="1898665"/>
              <a:chOff x="3540511" y="585234"/>
              <a:chExt cx="5110979" cy="5008245"/>
            </a:xfrm>
          </p:grpSpPr>
          <p:grpSp>
            <p:nvGrpSpPr>
              <p:cNvPr id="222" name="Группа 221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2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5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23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4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1" name="Прямоугольник 220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7" action="ppaction://hlinksldjump"/>
                </a:rPr>
                <a:t>13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226" name="Группа 225"/>
          <p:cNvGrpSpPr/>
          <p:nvPr/>
        </p:nvGrpSpPr>
        <p:grpSpPr>
          <a:xfrm>
            <a:off x="7422642" y="4536820"/>
            <a:ext cx="1863282" cy="1898665"/>
            <a:chOff x="705350" y="484484"/>
            <a:chExt cx="1863282" cy="1898665"/>
          </a:xfrm>
        </p:grpSpPr>
        <p:grpSp>
          <p:nvGrpSpPr>
            <p:cNvPr id="227" name="Группа 226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229" name="Группа 228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31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2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30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28" name="Прямоугольник 227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8" action="ppaction://hlinksldjump"/>
                </a:rPr>
                <a:t>14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233" name="Группа 232"/>
          <p:cNvGrpSpPr/>
          <p:nvPr/>
        </p:nvGrpSpPr>
        <p:grpSpPr>
          <a:xfrm>
            <a:off x="9680923" y="4536820"/>
            <a:ext cx="1863282" cy="1898665"/>
            <a:chOff x="705350" y="484484"/>
            <a:chExt cx="1863282" cy="1898665"/>
          </a:xfrm>
        </p:grpSpPr>
        <p:grpSp>
          <p:nvGrpSpPr>
            <p:cNvPr id="234" name="Группа 233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236" name="Группа 235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238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9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37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35" name="Прямоугольник 234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  <a:hlinkClick r:id="rId19" action="ppaction://hlinksldjump"/>
                </a:rPr>
                <a:t>15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240" name="Рисунок 23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4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52542" y="869817"/>
            <a:ext cx="3084238" cy="51183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28115" y="2828836"/>
            <a:ext cx="53617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Если повернуть фотографию, то без труда можно увидеть спящую собаку.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11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65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10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4633" y="1393680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A0522D"/>
                </a:solidFill>
                <a:latin typeface="Comic Sans MS" panose="030F0702030302020204" pitchFamily="66" charset="0"/>
              </a:rPr>
              <a:t>Как расширить пруд</a:t>
            </a:r>
            <a:r>
              <a:rPr lang="ru-RU" b="1" dirty="0" smtClean="0">
                <a:solidFill>
                  <a:srgbClr val="A0522D"/>
                </a:solidFill>
                <a:latin typeface="Comic Sans MS" panose="030F0702030302020204" pitchFamily="66" charset="0"/>
              </a:rPr>
              <a:t>?</a:t>
            </a:r>
            <a:endParaRPr lang="ru-RU" dirty="0">
              <a:solidFill>
                <a:srgbClr val="A0522D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633" y="1920400"/>
            <a:ext cx="29132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Имеется квадратный пруд, по берегам которого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растут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четыре дерева. </a:t>
            </a:r>
            <a:endParaRPr lang="ru-RU" dirty="0" smtClean="0">
              <a:solidFill>
                <a:srgbClr val="203535"/>
              </a:solidFill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Со временем пруд понадобилось расширить, увеличив его в два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раза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 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и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сохранив при этом его квадратную форму.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4309" y="1605579"/>
            <a:ext cx="3646800" cy="3646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17224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06405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986092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958471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62257" y="2144705"/>
            <a:ext cx="37029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Каким образом можно расширить пруд, чтобы деревья остались невредимыми, и, как и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прежде,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оставались расти по берегам пруда?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19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14633" y="1393680"/>
            <a:ext cx="2743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A0522D"/>
                </a:solidFill>
                <a:latin typeface="Comic Sans MS" panose="030F0702030302020204" pitchFamily="66" charset="0"/>
              </a:rPr>
              <a:t>Как расширить пруд</a:t>
            </a:r>
            <a:r>
              <a:rPr lang="ru-RU" b="1" dirty="0" smtClean="0">
                <a:solidFill>
                  <a:srgbClr val="A0522D"/>
                </a:solidFill>
                <a:latin typeface="Comic Sans MS" panose="030F0702030302020204" pitchFamily="66" charset="0"/>
              </a:rPr>
              <a:t>?</a:t>
            </a:r>
            <a:endParaRPr lang="ru-RU" dirty="0">
              <a:solidFill>
                <a:srgbClr val="A0522D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4633" y="1920400"/>
            <a:ext cx="291324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Имеется квадратный пруд, по берегам которого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растут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четыре дерева. </a:t>
            </a:r>
            <a:endParaRPr lang="ru-RU" dirty="0" smtClean="0">
              <a:solidFill>
                <a:srgbClr val="203535"/>
              </a:solidFill>
              <a:latin typeface="Comic Sans MS" panose="030F0702030302020204" pitchFamily="66" charset="0"/>
            </a:endParaRPr>
          </a:p>
          <a:p>
            <a:r>
              <a:rPr lang="ru-RU" dirty="0">
                <a:latin typeface="Comic Sans MS" panose="030F0702030302020204" pitchFamily="66" charset="0"/>
              </a:rPr>
              <a:t/>
            </a:r>
            <a:br>
              <a:rPr lang="ru-RU" dirty="0"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Со временем пруд понадобилось расширить, увеличив его в два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раза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 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и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сохранив при этом его квадратную форму. 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44309" y="1605579"/>
            <a:ext cx="3646800" cy="3646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17224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06405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986092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958471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262257" y="2144705"/>
            <a:ext cx="37029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Каким образом можно расширить пруд, чтобы деревья остались невредимыми, и, как и </a:t>
            </a:r>
            <a:r>
              <a:rPr lang="ru-RU" dirty="0" smtClean="0">
                <a:solidFill>
                  <a:srgbClr val="203535"/>
                </a:solidFill>
                <a:latin typeface="Comic Sans MS" panose="030F0702030302020204" pitchFamily="66" charset="0"/>
              </a:rPr>
              <a:t>прежде, </a:t>
            </a:r>
            <a:r>
              <a:rPr lang="ru-RU" dirty="0">
                <a:solidFill>
                  <a:srgbClr val="203535"/>
                </a:solidFill>
                <a:latin typeface="Comic Sans MS" panose="030F0702030302020204" pitchFamily="66" charset="0"/>
              </a:rPr>
              <a:t>оставались расти по берегам пруда?</a:t>
            </a: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27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639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>
            <a:endCxn id="1031" idx="2"/>
          </p:cNvCxnSpPr>
          <p:nvPr/>
        </p:nvCxnSpPr>
        <p:spPr>
          <a:xfrm flipV="1">
            <a:off x="1776857" y="192505"/>
            <a:ext cx="4319144" cy="3236495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031" idx="2"/>
          </p:cNvCxnSpPr>
          <p:nvPr/>
        </p:nvCxnSpPr>
        <p:spPr>
          <a:xfrm flipH="1" flipV="1">
            <a:off x="6096001" y="192505"/>
            <a:ext cx="4197981" cy="323640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6096000" y="3492458"/>
            <a:ext cx="4197981" cy="313777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810477" y="3428999"/>
            <a:ext cx="4285523" cy="3201229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44309" y="1605579"/>
            <a:ext cx="3646800" cy="36468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17224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06405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481" y="3986092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pixabay.com/static/uploads/photo/2014/12/22/00/07/tree-576847_960_72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289" y="3958471"/>
            <a:ext cx="1255514" cy="135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149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48129" y="1054746"/>
              <a:ext cx="911661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prstClr val="black"/>
                  </a:solidFill>
                  <a:effectLst>
                    <a:glow rad="228600">
                      <a:prstClr val="white"/>
                    </a:glow>
                  </a:effectLst>
                  <a:latin typeface="Times New Roman" panose="02020603050405020304" pitchFamily="18" charset="0"/>
                </a:rPr>
                <a:t>11</a:t>
              </a:r>
              <a:endParaRPr lang="ru-RU" sz="6000" dirty="0">
                <a:solidFill>
                  <a:prstClr val="black"/>
                </a:solidFill>
                <a:effectLst>
                  <a:glow rad="228600">
                    <a:prstClr val="white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843779" y="1502972"/>
            <a:ext cx="4394898" cy="4831772"/>
            <a:chOff x="2175394" y="1440500"/>
            <a:chExt cx="4394898" cy="4831772"/>
          </a:xfrm>
        </p:grpSpPr>
        <p:pic>
          <p:nvPicPr>
            <p:cNvPr id="6146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2175394" y="2737423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2175992" y="396312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3400283" y="267414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3400282" y="389984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3426901" y="5138117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4648763" y="3832869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4617667" y="2597583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3400283" y="1440500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Прямоугольник 25"/>
          <p:cNvSpPr/>
          <p:nvPr/>
        </p:nvSpPr>
        <p:spPr>
          <a:xfrm>
            <a:off x="1670297" y="2817898"/>
            <a:ext cx="4584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Переставьте три спички так, чтобы рыбка поплыла в другом направлении?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05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843779" y="1502972"/>
            <a:ext cx="4394898" cy="4831772"/>
            <a:chOff x="2175394" y="1440500"/>
            <a:chExt cx="4394898" cy="4831772"/>
          </a:xfrm>
        </p:grpSpPr>
        <p:pic>
          <p:nvPicPr>
            <p:cNvPr id="6146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2175394" y="2737423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2175992" y="396312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3400283" y="267414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3400282" y="389984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3426901" y="5138117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4648763" y="3832869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4617667" y="2597583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3400283" y="1440500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Прямоугольник 25"/>
          <p:cNvSpPr/>
          <p:nvPr/>
        </p:nvSpPr>
        <p:spPr>
          <a:xfrm>
            <a:off x="1670297" y="2817898"/>
            <a:ext cx="4584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Переставьте три спички так, чтобы рыбка поплыла в другом направлении?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27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909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987540" y="803703"/>
            <a:ext cx="4443722" cy="5215328"/>
            <a:chOff x="5832893" y="1076571"/>
            <a:chExt cx="4443722" cy="5215328"/>
          </a:xfrm>
        </p:grpSpPr>
        <p:pic>
          <p:nvPicPr>
            <p:cNvPr id="8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5832893" y="237349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5833491" y="3599195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7057782" y="2310215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7057781" y="3535915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7084400" y="4774188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8711970">
              <a:off x="8306262" y="3468940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8275166" y="2233654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7057782" y="1076571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8323990" y="4710909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5849538" y="4824897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http://gimp.nas2.net/comment_img/les54-59631.pn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376" b="36798"/>
            <a:stretch/>
          </p:blipFill>
          <p:spPr bwMode="auto">
            <a:xfrm rot="13311970">
              <a:off x="7121060" y="5976213"/>
              <a:ext cx="1952625" cy="315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" name="Picture 12" descr="http://www.braiton.ru/i/professor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28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prstClr val="black"/>
                  </a:solidFill>
                  <a:effectLst>
                    <a:glow rad="228600">
                      <a:prstClr val="white"/>
                    </a:glow>
                  </a:effectLst>
                  <a:latin typeface="Times New Roman" panose="02020603050405020304" pitchFamily="18" charset="0"/>
                </a:rPr>
                <a:t>12</a:t>
              </a:r>
              <a:endParaRPr lang="ru-RU" sz="6000" dirty="0">
                <a:solidFill>
                  <a:prstClr val="black"/>
                </a:solidFill>
                <a:effectLst>
                  <a:glow rad="228600">
                    <a:prstClr val="white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1055915" y="1174537"/>
            <a:ext cx="4648199" cy="4508927"/>
            <a:chOff x="1055915" y="1237993"/>
            <a:chExt cx="4648199" cy="4508927"/>
          </a:xfrm>
        </p:grpSpPr>
        <p:pic>
          <p:nvPicPr>
            <p:cNvPr id="10242" name="Picture 2" descr="http://media.advertology.ru/2005/06/14/Bisley1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0"/>
            <a:stretch/>
          </p:blipFill>
          <p:spPr bwMode="auto">
            <a:xfrm>
              <a:off x="1055915" y="1752600"/>
              <a:ext cx="4648199" cy="33528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055915" y="1752600"/>
              <a:ext cx="2427514" cy="3352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301562" y="1237993"/>
              <a:ext cx="2113079" cy="45089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700" dirty="0" smtClean="0">
                  <a:latin typeface="Comic Sans MS" panose="030F0702030302020204" pitchFamily="66" charset="0"/>
                </a:rPr>
                <a:t>?</a:t>
              </a:r>
              <a:endParaRPr lang="ru-RU" sz="28700" dirty="0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6426120" y="2459504"/>
            <a:ext cx="4817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Перед </a:t>
            </a:r>
            <a:r>
              <a:rPr lang="ru-RU" sz="2400" dirty="0">
                <a:latin typeface="Comic Sans MS" panose="030F0702030302020204" pitchFamily="66" charset="0"/>
              </a:rPr>
              <a:t>вами </a:t>
            </a:r>
            <a:r>
              <a:rPr lang="ru-RU" sz="2400" dirty="0" smtClean="0">
                <a:latin typeface="Comic Sans MS" panose="030F0702030302020204" pitchFamily="66" charset="0"/>
              </a:rPr>
              <a:t>плакат мебельной компании «</a:t>
            </a:r>
            <a:r>
              <a:rPr lang="en-US" sz="2400" dirty="0" err="1" smtClean="0">
                <a:latin typeface="Comic Sans MS" panose="030F0702030302020204" pitchFamily="66" charset="0"/>
              </a:rPr>
              <a:t>Bisley</a:t>
            </a:r>
            <a:r>
              <a:rPr lang="ru-RU" sz="2400" dirty="0" smtClean="0">
                <a:latin typeface="Comic Sans MS" panose="030F0702030302020204" pitchFamily="66" charset="0"/>
              </a:rPr>
              <a:t>» </a:t>
            </a:r>
          </a:p>
          <a:p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dirty="0" smtClean="0">
                <a:latin typeface="Comic Sans MS" panose="030F0702030302020204" pitchFamily="66" charset="0"/>
              </a:rPr>
              <a:t>Что </a:t>
            </a:r>
            <a:r>
              <a:rPr lang="ru-RU" sz="2400" dirty="0">
                <a:latin typeface="Comic Sans MS" panose="030F0702030302020204" pitchFamily="66" charset="0"/>
              </a:rPr>
              <a:t>изображено на </a:t>
            </a:r>
            <a:r>
              <a:rPr lang="ru-RU" sz="2400" dirty="0" smtClean="0">
                <a:latin typeface="Comic Sans MS" panose="030F0702030302020204" pitchFamily="66" charset="0"/>
              </a:rPr>
              <a:t>левой </a:t>
            </a:r>
            <a:r>
              <a:rPr lang="ru-RU" sz="2400" dirty="0">
                <a:latin typeface="Comic Sans MS" panose="030F0702030302020204" pitchFamily="66" charset="0"/>
              </a:rPr>
              <a:t>его </a:t>
            </a:r>
            <a:r>
              <a:rPr lang="ru-RU" sz="2400" dirty="0" smtClean="0">
                <a:latin typeface="Comic Sans MS" panose="030F0702030302020204" pitchFamily="66" charset="0"/>
              </a:rPr>
              <a:t>половине?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0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22" name="Группа 21"/>
          <p:cNvGrpSpPr/>
          <p:nvPr/>
        </p:nvGrpSpPr>
        <p:grpSpPr>
          <a:xfrm>
            <a:off x="1055915" y="1174537"/>
            <a:ext cx="4648199" cy="4508927"/>
            <a:chOff x="1055915" y="1237993"/>
            <a:chExt cx="4648199" cy="4508927"/>
          </a:xfrm>
        </p:grpSpPr>
        <p:pic>
          <p:nvPicPr>
            <p:cNvPr id="10242" name="Picture 2" descr="http://media.advertology.ru/2005/06/14/Bisley1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00"/>
            <a:stretch/>
          </p:blipFill>
          <p:spPr bwMode="auto">
            <a:xfrm>
              <a:off x="1055915" y="1752600"/>
              <a:ext cx="4648199" cy="335280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1055915" y="1752600"/>
              <a:ext cx="2427514" cy="3352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1301562" y="1237993"/>
              <a:ext cx="2113079" cy="450892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700" dirty="0" smtClean="0">
                  <a:latin typeface="Comic Sans MS" panose="030F0702030302020204" pitchFamily="66" charset="0"/>
                </a:rPr>
                <a:t>?</a:t>
              </a:r>
              <a:endParaRPr lang="ru-RU" sz="28700" dirty="0"/>
            </a:p>
          </p:txBody>
        </p:sp>
      </p:grpSp>
      <p:pic>
        <p:nvPicPr>
          <p:cNvPr id="19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6120" y="2459504"/>
            <a:ext cx="4817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Перед </a:t>
            </a:r>
            <a:r>
              <a:rPr lang="ru-RU" sz="2400" dirty="0">
                <a:latin typeface="Comic Sans MS" panose="030F0702030302020204" pitchFamily="66" charset="0"/>
              </a:rPr>
              <a:t>вами </a:t>
            </a:r>
            <a:r>
              <a:rPr lang="ru-RU" sz="2400" dirty="0" smtClean="0">
                <a:latin typeface="Comic Sans MS" panose="030F0702030302020204" pitchFamily="66" charset="0"/>
              </a:rPr>
              <a:t>плакат мебельной компании «</a:t>
            </a:r>
            <a:r>
              <a:rPr lang="en-US" sz="2400" dirty="0" err="1" smtClean="0">
                <a:latin typeface="Comic Sans MS" panose="030F0702030302020204" pitchFamily="66" charset="0"/>
              </a:rPr>
              <a:t>Bisley</a:t>
            </a:r>
            <a:r>
              <a:rPr lang="ru-RU" sz="2400" dirty="0" smtClean="0">
                <a:latin typeface="Comic Sans MS" panose="030F0702030302020204" pitchFamily="66" charset="0"/>
              </a:rPr>
              <a:t>» </a:t>
            </a:r>
          </a:p>
          <a:p>
            <a:endParaRPr lang="ru-RU" sz="2400" dirty="0">
              <a:latin typeface="Comic Sans MS" panose="030F0702030302020204" pitchFamily="66" charset="0"/>
            </a:endParaRPr>
          </a:p>
          <a:p>
            <a:r>
              <a:rPr lang="ru-RU" sz="2400" dirty="0" smtClean="0">
                <a:latin typeface="Comic Sans MS" panose="030F0702030302020204" pitchFamily="66" charset="0"/>
              </a:rPr>
              <a:t>Что </a:t>
            </a:r>
            <a:r>
              <a:rPr lang="ru-RU" sz="2400" dirty="0">
                <a:latin typeface="Comic Sans MS" panose="030F0702030302020204" pitchFamily="66" charset="0"/>
              </a:rPr>
              <a:t>изображено на </a:t>
            </a:r>
            <a:r>
              <a:rPr lang="ru-RU" sz="2400" dirty="0" smtClean="0">
                <a:latin typeface="Comic Sans MS" panose="030F0702030302020204" pitchFamily="66" charset="0"/>
              </a:rPr>
              <a:t>левой </a:t>
            </a:r>
            <a:r>
              <a:rPr lang="ru-RU" sz="2400" dirty="0">
                <a:latin typeface="Comic Sans MS" panose="030F0702030302020204" pitchFamily="66" charset="0"/>
              </a:rPr>
              <a:t>его </a:t>
            </a:r>
            <a:r>
              <a:rPr lang="ru-RU" sz="2400" dirty="0" smtClean="0">
                <a:latin typeface="Comic Sans MS" panose="030F0702030302020204" pitchFamily="66" charset="0"/>
              </a:rPr>
              <a:t>половине?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62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55" name="Picture 2" descr="http://media.advertology.ru/2005/06/14/Bisley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0"/>
          <a:stretch/>
        </p:blipFill>
        <p:spPr bwMode="auto">
          <a:xfrm>
            <a:off x="1055915" y="1752600"/>
            <a:ext cx="4648199" cy="33528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6426119" y="2274838"/>
            <a:ext cx="50909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Реклама говорит: «Всё </a:t>
            </a:r>
            <a:r>
              <a:rPr lang="ru-RU" sz="2400">
                <a:latin typeface="Comic Sans MS" panose="030F0702030302020204" pitchFamily="66" charset="0"/>
              </a:rPr>
              <a:t>должно </a:t>
            </a:r>
            <a:r>
              <a:rPr lang="ru-RU" sz="2400" smtClean="0">
                <a:latin typeface="Comic Sans MS" panose="030F0702030302020204" pitchFamily="66" charset="0"/>
              </a:rPr>
              <a:t>быть разобрано </a:t>
            </a:r>
            <a:r>
              <a:rPr lang="ru-RU" sz="2400" dirty="0">
                <a:latin typeface="Comic Sans MS" panose="030F0702030302020204" pitchFamily="66" charset="0"/>
              </a:rPr>
              <a:t>по порядку», тем самым повторяя пословицу английских мебельщиков: «Всему своя полочка».</a:t>
            </a:r>
          </a:p>
        </p:txBody>
      </p:sp>
      <p:pic>
        <p:nvPicPr>
          <p:cNvPr id="10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01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1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72540" y="1790090"/>
            <a:ext cx="465015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Comic Sans MS" panose="030F0702030302020204" pitchFamily="66" charset="0"/>
                <a:cs typeface="Times New Roman" panose="02020603050405020304" pitchFamily="18" charset="0"/>
              </a:rPr>
              <a:t>Не так давно крупные зарубежные издания представили математическую задачку, которая вызвала бурные обсуждения среди их читателей. </a:t>
            </a:r>
            <a:endParaRPr lang="ru-RU" sz="2300" dirty="0" smtClean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sz="23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Итак</a:t>
            </a:r>
            <a:r>
              <a:rPr lang="ru-RU" sz="2300" dirty="0">
                <a:latin typeface="Comic Sans MS" panose="030F0702030302020204" pitchFamily="66" charset="0"/>
                <a:cs typeface="Times New Roman" panose="02020603050405020304" pitchFamily="18" charset="0"/>
              </a:rPr>
              <a:t>, чему же равно последнее выражение</a:t>
            </a:r>
            <a:r>
              <a:rPr lang="ru-RU" sz="23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ru-RU" sz="23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83545" y="624092"/>
            <a:ext cx="7041005" cy="1350581"/>
            <a:chOff x="494128" y="681693"/>
            <a:chExt cx="7041005" cy="1350581"/>
          </a:xfrm>
        </p:grpSpPr>
        <p:pic>
          <p:nvPicPr>
            <p:cNvPr id="45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128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5472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3722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1648156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637953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609297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303906" y="695264"/>
              <a:ext cx="12312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83545" y="2166174"/>
            <a:ext cx="7041005" cy="1350581"/>
            <a:chOff x="428066" y="2753710"/>
            <a:chExt cx="7041005" cy="1350581"/>
          </a:xfrm>
        </p:grpSpPr>
        <p:pic>
          <p:nvPicPr>
            <p:cNvPr id="2050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66" y="2753710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582094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71891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43235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37844" y="2767281"/>
              <a:ext cx="12312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ru-RU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083710" y="3656465"/>
            <a:ext cx="798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99466" y="3564164"/>
            <a:ext cx="1231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http://pngimg.com/upload/small/coconut_PNG914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73" y="3722178"/>
            <a:ext cx="1792000" cy="11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1538088" y="3172557"/>
            <a:ext cx="798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53" name="Группа 2052"/>
          <p:cNvGrpSpPr/>
          <p:nvPr/>
        </p:nvGrpSpPr>
        <p:grpSpPr>
          <a:xfrm>
            <a:off x="1563172" y="5097421"/>
            <a:ext cx="5326121" cy="1350581"/>
            <a:chOff x="1603625" y="5154138"/>
            <a:chExt cx="5326121" cy="1350581"/>
          </a:xfrm>
        </p:grpSpPr>
        <p:grpSp>
          <p:nvGrpSpPr>
            <p:cNvPr id="2049" name="Группа 2048"/>
            <p:cNvGrpSpPr/>
            <p:nvPr/>
          </p:nvGrpSpPr>
          <p:grpSpPr>
            <a:xfrm>
              <a:off x="1603625" y="5154138"/>
              <a:ext cx="5326121" cy="1350581"/>
              <a:chOff x="1663968" y="3804392"/>
              <a:chExt cx="5326121" cy="1350581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663968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556834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5381840" y="3891033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758862" y="3805586"/>
                <a:ext cx="123122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ru-RU" sz="8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7" name="Picture 2" descr="https://img-fotki.yandex.ru/get/6109/2839712.4b/0_14d52a_9bd097c_ori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341" y="3804392"/>
                <a:ext cx="1135575" cy="1350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1" name="Рисунок 2050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90" r="40279"/>
            <a:stretch/>
          </p:blipFill>
          <p:spPr>
            <a:xfrm>
              <a:off x="4278748" y="5455911"/>
              <a:ext cx="1119966" cy="928420"/>
            </a:xfrm>
            <a:prstGeom prst="rect">
              <a:avLst/>
            </a:prstGeom>
          </p:spPr>
        </p:pic>
      </p:grpSp>
      <p:grpSp>
        <p:nvGrpSpPr>
          <p:cNvPr id="79" name="Группа 78"/>
          <p:cNvGrpSpPr/>
          <p:nvPr/>
        </p:nvGrpSpPr>
        <p:grpSpPr>
          <a:xfrm>
            <a:off x="2236781" y="2353308"/>
            <a:ext cx="1205518" cy="1020600"/>
            <a:chOff x="144496" y="3823688"/>
            <a:chExt cx="1531480" cy="1230957"/>
          </a:xfrm>
        </p:grpSpPr>
        <p:pic>
          <p:nvPicPr>
            <p:cNvPr id="80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Группа 81"/>
          <p:cNvGrpSpPr/>
          <p:nvPr/>
        </p:nvGrpSpPr>
        <p:grpSpPr>
          <a:xfrm>
            <a:off x="4169885" y="2345384"/>
            <a:ext cx="1205518" cy="1020600"/>
            <a:chOff x="144496" y="3823688"/>
            <a:chExt cx="1531480" cy="1230957"/>
          </a:xfrm>
        </p:grpSpPr>
        <p:pic>
          <p:nvPicPr>
            <p:cNvPr id="83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5" name="Группа 84"/>
          <p:cNvGrpSpPr/>
          <p:nvPr/>
        </p:nvGrpSpPr>
        <p:grpSpPr>
          <a:xfrm>
            <a:off x="396949" y="3834359"/>
            <a:ext cx="1205518" cy="1020600"/>
            <a:chOff x="144496" y="3823688"/>
            <a:chExt cx="1531480" cy="1230957"/>
          </a:xfrm>
        </p:grpSpPr>
        <p:pic>
          <p:nvPicPr>
            <p:cNvPr id="86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0" name="Picture 8" descr="http://png-images.ru/wp-content/uploads/2014/11/banana_PNG838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7981" flipH="1">
            <a:off x="553546" y="5387325"/>
            <a:ext cx="1026350" cy="95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65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prstClr val="black"/>
                  </a:solidFill>
                  <a:effectLst>
                    <a:glow rad="228600">
                      <a:prstClr val="white"/>
                    </a:glow>
                  </a:effectLst>
                  <a:latin typeface="Times New Roman" panose="02020603050405020304" pitchFamily="18" charset="0"/>
                </a:rPr>
                <a:t>13</a:t>
              </a:r>
              <a:endParaRPr lang="ru-RU" sz="6000" dirty="0">
                <a:solidFill>
                  <a:prstClr val="black"/>
                </a:solidFill>
                <a:effectLst>
                  <a:glow rad="228600">
                    <a:prstClr val="white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543175" y="1214994"/>
            <a:ext cx="7105650" cy="4428012"/>
            <a:chOff x="1548212" y="1341891"/>
            <a:chExt cx="7105650" cy="4428012"/>
          </a:xfrm>
        </p:grpSpPr>
        <p:pic>
          <p:nvPicPr>
            <p:cNvPr id="12290" name="Picture 2" descr="http://www.profguide.ru/files/article/logik_zada4i/8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8212" y="1341891"/>
              <a:ext cx="7105650" cy="33623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548212" y="4938906"/>
              <a:ext cx="66135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>
                  <a:latin typeface="Comic Sans MS" panose="030F0702030302020204" pitchFamily="66" charset="0"/>
                </a:rPr>
                <a:t>Из этих 18 кружков только два совершенно одинаковы. Найдите их</a:t>
              </a:r>
              <a:r>
                <a:rPr lang="ru-RU" sz="2400" dirty="0" smtClean="0">
                  <a:latin typeface="Comic Sans MS" panose="030F0702030302020204" pitchFamily="66" charset="0"/>
                </a:rPr>
                <a:t>.</a:t>
              </a:r>
              <a:endParaRPr lang="ru-RU" sz="2400" dirty="0"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529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543175" y="1214994"/>
            <a:ext cx="7105650" cy="4428012"/>
            <a:chOff x="1548212" y="1341891"/>
            <a:chExt cx="7105650" cy="4428012"/>
          </a:xfrm>
        </p:grpSpPr>
        <p:pic>
          <p:nvPicPr>
            <p:cNvPr id="12290" name="Picture 2" descr="http://www.profguide.ru/files/article/logik_zada4i/8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8212" y="1341891"/>
              <a:ext cx="7105650" cy="33623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548212" y="4938906"/>
              <a:ext cx="661352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>
                  <a:latin typeface="Comic Sans MS" panose="030F0702030302020204" pitchFamily="66" charset="0"/>
                </a:rPr>
                <a:t>Из этих 18 кружков только два совершенно одинаковы. Найдите их</a:t>
              </a:r>
              <a:r>
                <a:rPr lang="ru-RU" sz="2400" dirty="0" smtClean="0">
                  <a:latin typeface="Comic Sans MS" panose="030F0702030302020204" pitchFamily="66" charset="0"/>
                </a:rPr>
                <a:t>.</a:t>
              </a:r>
              <a:endParaRPr lang="ru-RU" sz="2400" dirty="0">
                <a:latin typeface="Comic Sans MS" panose="030F0702030302020204" pitchFamily="66" charset="0"/>
              </a:endParaRPr>
            </a:p>
          </p:txBody>
        </p:sp>
      </p:grpSp>
      <p:pic>
        <p:nvPicPr>
          <p:cNvPr id="19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25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543175" y="1214994"/>
            <a:ext cx="7105650" cy="4058680"/>
            <a:chOff x="1548212" y="1341891"/>
            <a:chExt cx="7105650" cy="4058680"/>
          </a:xfrm>
        </p:grpSpPr>
        <p:pic>
          <p:nvPicPr>
            <p:cNvPr id="8" name="Picture 2" descr="http://www.profguide.ru/files/article/logik_zada4i/85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8212" y="1341891"/>
              <a:ext cx="7105650" cy="33623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1548212" y="4938906"/>
              <a:ext cx="66135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400" dirty="0" smtClean="0">
                  <a:latin typeface="Comic Sans MS" panose="030F0702030302020204" pitchFamily="66" charset="0"/>
                </a:rPr>
                <a:t>Кружки под номерами 4 и 14.</a:t>
              </a:r>
              <a:endParaRPr lang="ru-RU" sz="240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4" name="Овал 3"/>
          <p:cNvSpPr/>
          <p:nvPr/>
        </p:nvSpPr>
        <p:spPr>
          <a:xfrm>
            <a:off x="6096001" y="1214993"/>
            <a:ext cx="1077686" cy="1071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842658" y="3492457"/>
            <a:ext cx="1077686" cy="107100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10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prstClr val="black"/>
                  </a:solidFill>
                  <a:effectLst>
                    <a:glow rad="228600">
                      <a:prstClr val="white"/>
                    </a:glow>
                  </a:effectLst>
                  <a:latin typeface="Times New Roman" panose="02020603050405020304" pitchFamily="18" charset="0"/>
                </a:rPr>
                <a:t>14</a:t>
              </a:r>
              <a:endParaRPr lang="ru-RU" sz="6000" dirty="0">
                <a:solidFill>
                  <a:prstClr val="black"/>
                </a:solidFill>
                <a:effectLst>
                  <a:glow rad="228600">
                    <a:prstClr val="white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055912" y="972763"/>
            <a:ext cx="9862457" cy="4912474"/>
            <a:chOff x="1072468" y="723417"/>
            <a:chExt cx="9862457" cy="491247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072468" y="723417"/>
              <a:ext cx="98624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t"/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В сингапурских школах дети решают такие задачки с лёгкостью, а вот многих взрослых, как оказалось, они ставят в тупик. Попробуйте справиться с этим зад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анием </a:t>
              </a:r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и вы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.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358791" y="2211909"/>
              <a:ext cx="7474419" cy="2434182"/>
              <a:chOff x="1164772" y="3059896"/>
              <a:chExt cx="7474419" cy="2434182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1164772" y="3059896"/>
                <a:ext cx="7474419" cy="2434182"/>
                <a:chOff x="394463" y="3227722"/>
                <a:chExt cx="7474419" cy="2434182"/>
              </a:xfrm>
            </p:grpSpPr>
            <p:sp>
              <p:nvSpPr>
                <p:cNvPr id="3" name="Прямоугольник 2"/>
                <p:cNvSpPr/>
                <p:nvPr/>
              </p:nvSpPr>
              <p:spPr>
                <a:xfrm>
                  <a:off x="394463" y="5071129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3591540" y="3227722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2524266" y="5059017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Прямоугольник 25"/>
                <p:cNvSpPr/>
                <p:nvPr/>
              </p:nvSpPr>
              <p:spPr>
                <a:xfrm>
                  <a:off x="3601678" y="4462163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4668479" y="5049355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>
                  <a:off x="5735280" y="4468242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6802081" y="5060875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>
                  <a:off x="2524739" y="38380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4668479" y="38380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>
                  <a:off x="1447800" y="44476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" name="Прямоугольник 4"/>
              <p:cNvSpPr/>
              <p:nvPr/>
            </p:nvSpPr>
            <p:spPr>
              <a:xfrm>
                <a:off x="4700042" y="3135269"/>
                <a:ext cx="410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B</a:t>
                </a:r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66843" y="3720694"/>
                <a:ext cx="410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C</a:t>
                </a:r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6646092" y="4328114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681</a:t>
                </a:r>
                <a:endParaRPr lang="ru-RU" sz="2800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7712893" y="4924968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265</a:t>
                </a:r>
                <a:endParaRPr lang="ru-RU" sz="2800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4512490" y="4316477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679</a:t>
                </a:r>
                <a:endParaRPr lang="ru-RU" sz="2800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2358612" y="4328114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446</a:t>
                </a:r>
                <a:endParaRPr lang="ru-RU" sz="2800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3382981" y="3725990"/>
                <a:ext cx="88998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1110</a:t>
                </a:r>
                <a:endParaRPr lang="ru-RU" sz="2800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1281440" y="4937080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198</a:t>
                </a:r>
                <a:endParaRPr lang="ru-RU" sz="2800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3406223" y="4915306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263</a:t>
                </a:r>
                <a:endParaRPr lang="ru-RU" sz="2800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5567618" y="4915306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431</a:t>
                </a:r>
                <a:endParaRPr lang="ru-RU" sz="2800" dirty="0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1072468" y="4804894"/>
              <a:ext cx="85742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t"/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Внимательно изучите последовательность чисел. Какие значения скрываются под </a:t>
              </a:r>
              <a:r>
                <a:rPr lang="ru-RU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В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 и </a:t>
              </a:r>
              <a:r>
                <a:rPr lang="ru-RU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С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?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004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055912" y="972763"/>
            <a:ext cx="9862457" cy="4912474"/>
            <a:chOff x="1072468" y="723417"/>
            <a:chExt cx="9862457" cy="4912474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072468" y="723417"/>
              <a:ext cx="986245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t"/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В сингапурских школах дети решают такие задачки с лёгкостью, а вот многих взрослых, как оказалось, они ставят в тупик. Попробуйте справиться с этим зад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анием </a:t>
              </a:r>
              <a:r>
                <a:rPr lang="ru-RU" sz="2400" dirty="0">
                  <a:solidFill>
                    <a:srgbClr val="000000"/>
                  </a:solidFill>
                  <a:latin typeface="Comic Sans MS" panose="030F0702030302020204" pitchFamily="66" charset="0"/>
                </a:rPr>
                <a:t>и вы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.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2358791" y="2211909"/>
              <a:ext cx="7474419" cy="2434182"/>
              <a:chOff x="1164772" y="3059896"/>
              <a:chExt cx="7474419" cy="2434182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1164772" y="3059896"/>
                <a:ext cx="7474419" cy="2434182"/>
                <a:chOff x="394463" y="3227722"/>
                <a:chExt cx="7474419" cy="2434182"/>
              </a:xfrm>
            </p:grpSpPr>
            <p:sp>
              <p:nvSpPr>
                <p:cNvPr id="3" name="Прямоугольник 2"/>
                <p:cNvSpPr/>
                <p:nvPr/>
              </p:nvSpPr>
              <p:spPr>
                <a:xfrm>
                  <a:off x="394463" y="5071129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Прямоугольник 23"/>
                <p:cNvSpPr/>
                <p:nvPr/>
              </p:nvSpPr>
              <p:spPr>
                <a:xfrm>
                  <a:off x="3591540" y="3227722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5" name="Прямоугольник 24"/>
                <p:cNvSpPr/>
                <p:nvPr/>
              </p:nvSpPr>
              <p:spPr>
                <a:xfrm>
                  <a:off x="2524266" y="5059017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Прямоугольник 25"/>
                <p:cNvSpPr/>
                <p:nvPr/>
              </p:nvSpPr>
              <p:spPr>
                <a:xfrm>
                  <a:off x="3601678" y="4462163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Прямоугольник 26"/>
                <p:cNvSpPr/>
                <p:nvPr/>
              </p:nvSpPr>
              <p:spPr>
                <a:xfrm>
                  <a:off x="4668479" y="5049355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8" name="Прямоугольник 27"/>
                <p:cNvSpPr/>
                <p:nvPr/>
              </p:nvSpPr>
              <p:spPr>
                <a:xfrm>
                  <a:off x="5735280" y="4468242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9" name="Прямоугольник 28"/>
                <p:cNvSpPr/>
                <p:nvPr/>
              </p:nvSpPr>
              <p:spPr>
                <a:xfrm>
                  <a:off x="6802081" y="5060875"/>
                  <a:ext cx="1066801" cy="590775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Прямоугольник 29"/>
                <p:cNvSpPr/>
                <p:nvPr/>
              </p:nvSpPr>
              <p:spPr>
                <a:xfrm>
                  <a:off x="2524739" y="38380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4668479" y="38380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>
                  <a:off x="1447800" y="4447697"/>
                  <a:ext cx="1066801" cy="62406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" name="Прямоугольник 4"/>
              <p:cNvSpPr/>
              <p:nvPr/>
            </p:nvSpPr>
            <p:spPr>
              <a:xfrm>
                <a:off x="4700042" y="3135269"/>
                <a:ext cx="410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B</a:t>
                </a:r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5766843" y="3720694"/>
                <a:ext cx="410690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FF0000"/>
                    </a:solidFill>
                    <a:latin typeface="Comic Sans MS" panose="030F0702030302020204" pitchFamily="66" charset="0"/>
                  </a:rPr>
                  <a:t>C</a:t>
                </a:r>
                <a:endParaRPr lang="ru-RU" sz="2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6646092" y="4328114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681</a:t>
                </a:r>
                <a:endParaRPr lang="ru-RU" sz="2800" dirty="0"/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7712893" y="4924968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265</a:t>
                </a:r>
                <a:endParaRPr lang="ru-RU" sz="2800" dirty="0"/>
              </a:p>
            </p:txBody>
          </p:sp>
          <p:sp>
            <p:nvSpPr>
              <p:cNvPr id="36" name="Прямоугольник 35"/>
              <p:cNvSpPr/>
              <p:nvPr/>
            </p:nvSpPr>
            <p:spPr>
              <a:xfrm>
                <a:off x="4512490" y="4316477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679</a:t>
                </a:r>
                <a:endParaRPr lang="ru-RU" sz="2800" dirty="0"/>
              </a:p>
            </p:txBody>
          </p:sp>
          <p:sp>
            <p:nvSpPr>
              <p:cNvPr id="37" name="Прямоугольник 36"/>
              <p:cNvSpPr/>
              <p:nvPr/>
            </p:nvSpPr>
            <p:spPr>
              <a:xfrm>
                <a:off x="2358612" y="4328114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446</a:t>
                </a:r>
                <a:endParaRPr lang="ru-RU" sz="2800" dirty="0"/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3382981" y="3725990"/>
                <a:ext cx="88998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1110</a:t>
                </a:r>
                <a:endParaRPr lang="ru-RU" sz="2800" dirty="0"/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1281440" y="4937080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198</a:t>
                </a:r>
                <a:endParaRPr lang="ru-RU" sz="2800" dirty="0"/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3406223" y="4915306"/>
                <a:ext cx="84350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263</a:t>
                </a:r>
                <a:endParaRPr lang="ru-RU" sz="2800" dirty="0"/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5567618" y="4915306"/>
                <a:ext cx="78579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solidFill>
                      <a:srgbClr val="000000"/>
                    </a:solidFill>
                    <a:latin typeface="Comic Sans MS" panose="030F0702030302020204" pitchFamily="66" charset="0"/>
                  </a:rPr>
                  <a:t>431</a:t>
                </a:r>
                <a:endParaRPr lang="ru-RU" sz="2800" dirty="0"/>
              </a:p>
            </p:txBody>
          </p:sp>
        </p:grpSp>
        <p:sp>
          <p:nvSpPr>
            <p:cNvPr id="43" name="Прямоугольник 42"/>
            <p:cNvSpPr/>
            <p:nvPr/>
          </p:nvSpPr>
          <p:spPr>
            <a:xfrm>
              <a:off x="1072468" y="4804894"/>
              <a:ext cx="857429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t"/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Внимательно изучите последовательность чисел. Какие значения скрываются под </a:t>
              </a:r>
              <a:r>
                <a:rPr lang="ru-RU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В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 и </a:t>
              </a:r>
              <a:r>
                <a:rPr lang="ru-RU" sz="2400" dirty="0" smtClean="0">
                  <a:solidFill>
                    <a:srgbClr val="FF0000"/>
                  </a:solidFill>
                  <a:latin typeface="Comic Sans MS" panose="030F0702030302020204" pitchFamily="66" charset="0"/>
                </a:rPr>
                <a:t>С</a:t>
              </a:r>
              <a:r>
                <a:rPr lang="ru-RU" sz="2400" dirty="0" smtClean="0">
                  <a:solidFill>
                    <a:srgbClr val="000000"/>
                  </a:solidFill>
                  <a:latin typeface="Comic Sans MS" panose="030F0702030302020204" pitchFamily="66" charset="0"/>
                </a:rPr>
                <a:t>?</a:t>
              </a:r>
              <a:endParaRPr lang="ru-RU" sz="2400" dirty="0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42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Прямоугольник 43">
            <a:hlinkClick r:id="rId5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31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7112" y="1351508"/>
            <a:ext cx="1114840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С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= 1345; </a:t>
            </a:r>
            <a:r>
              <a:rPr lang="ru-RU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В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 =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2440.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Первым делом складываете два числа в нижнем ряду: 198 + 263 =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461.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Получилась сумма, которая больше числа, что стоит над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ними: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461 &gt;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446.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Вычитаете из большего меньшее: 461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-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446 = 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15.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/>
            </a:r>
            <a:br>
              <a:rPr lang="ru-RU" sz="2400" dirty="0">
                <a:latin typeface="Comic Sans MS" panose="030F0702030302020204" pitchFamily="66" charset="0"/>
              </a:rPr>
            </a:b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Точно так же считаем остальные пары и видим, что везде получается 15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</a:p>
          <a:p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  <a:p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Это и есть ключ к решению.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pic>
        <p:nvPicPr>
          <p:cNvPr id="9" name="Picture 12" descr="http://www.braiton.ru/i/professor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25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126906" y="1054746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solidFill>
                    <a:prstClr val="black"/>
                  </a:solidFill>
                  <a:effectLst>
                    <a:glow rad="228600">
                      <a:prstClr val="white"/>
                    </a:glow>
                  </a:effectLst>
                  <a:latin typeface="Times New Roman" panose="02020603050405020304" pitchFamily="18" charset="0"/>
                </a:rPr>
                <a:t>15</a:t>
              </a:r>
              <a:endParaRPr lang="ru-RU" sz="6000" dirty="0">
                <a:solidFill>
                  <a:prstClr val="black"/>
                </a:solidFill>
                <a:effectLst>
                  <a:glow rad="228600">
                    <a:prstClr val="white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1034" name="Picture 10" descr="http://art-box.by/user_files/05-05-2014/79-1a6_139927873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17" y="1095304"/>
            <a:ext cx="4667391" cy="466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096000" y="2197712"/>
            <a:ext cx="4865997" cy="484345"/>
            <a:chOff x="951114" y="5679016"/>
            <a:chExt cx="4865997" cy="484345"/>
          </a:xfrm>
        </p:grpSpPr>
        <p:pic>
          <p:nvPicPr>
            <p:cNvPr id="1036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11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257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403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549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95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841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987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37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6019345" y="1131749"/>
            <a:ext cx="5051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Эта логическая задача была придумана шахматистом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Максом Базелем в 1848 г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54262" y="3140847"/>
            <a:ext cx="546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Попробуйте расставить на шахматной доске восемь ферзей таким образом, чтобы ни один из них не стоял по диагонали или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прямой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линии с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другими.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888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1034" name="Picture 10" descr="http://art-box.by/user_files/05-05-2014/79-1a6_13992787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17" y="1095304"/>
            <a:ext cx="4667391" cy="466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096000" y="2197712"/>
            <a:ext cx="4865997" cy="484345"/>
            <a:chOff x="951114" y="5679016"/>
            <a:chExt cx="4865997" cy="484345"/>
          </a:xfrm>
        </p:grpSpPr>
        <p:pic>
          <p:nvPicPr>
            <p:cNvPr id="1036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11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257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403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549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95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841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9874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2" descr="http://ic.pics.livejournal.com/nurmustermann/12249316/193998/193998_original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1337" y="5679016"/>
              <a:ext cx="515774" cy="484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Прямоугольник 3"/>
          <p:cNvSpPr/>
          <p:nvPr/>
        </p:nvSpPr>
        <p:spPr>
          <a:xfrm>
            <a:off x="6019345" y="1131749"/>
            <a:ext cx="5051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Эта логическая задача была придумана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шахматистом Максом Базелем в 1848 г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54262" y="3140847"/>
            <a:ext cx="54689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Попробуйте расставить на шахматной доске восемь ферзей таким образом, чтобы ни один из них не стоял по диагонали или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на прямой</a:t>
            </a:r>
            <a:r>
              <a:rPr lang="en-US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линии </a:t>
            </a:r>
            <a:r>
              <a:rPr lang="ru-RU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 другими.</a:t>
            </a:r>
            <a:endParaRPr lang="ru-RU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26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hlinkClick r:id="rId7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248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pic>
        <p:nvPicPr>
          <p:cNvPr id="7" name="Picture 10" descr="http://art-box.by/user_files/05-05-2014/79-1a6_13992787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417" y="1095304"/>
            <a:ext cx="4667391" cy="466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307" y="2537019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753" y="3461391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7997" y="1499016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569" y="2055179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02" y="4994655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97" y="3938586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68" y="3002003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http://ic.pics.livejournal.com/nurmustermann/12249316/193998/193998_original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952" y="4462498"/>
            <a:ext cx="442499" cy="38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31026" y="2305616"/>
            <a:ext cx="542449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Самое популярное правильное расположение достигается следующей расстановкой ферзей: a2, b4, c6, d8, e3, f1, g7, h5. </a:t>
            </a:r>
            <a:endParaRPr lang="ru-RU" sz="2000" dirty="0" smtClean="0">
              <a:solidFill>
                <a:srgbClr val="000000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Другие комбинации постарайтесь найти самостоятельно.</a:t>
            </a:r>
            <a:endParaRPr lang="ru-RU" sz="20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19" name="Picture 12" descr="http://www.braiton.ru/i/professor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955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72540" y="1790090"/>
            <a:ext cx="4650159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Comic Sans MS" panose="030F0702030302020204" pitchFamily="66" charset="0"/>
                <a:cs typeface="Times New Roman" panose="02020603050405020304" pitchFamily="18" charset="0"/>
              </a:rPr>
              <a:t>Не так давно крупные зарубежные издания представили математическую задачку, которая вызвала бурные обсуждения среди их читателей. </a:t>
            </a:r>
            <a:endParaRPr lang="ru-RU" sz="2300" dirty="0" smtClean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ru-RU" sz="23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r>
              <a:rPr lang="ru-RU" sz="23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Итак</a:t>
            </a:r>
            <a:r>
              <a:rPr lang="ru-RU" sz="2300" dirty="0">
                <a:latin typeface="Comic Sans MS" panose="030F0702030302020204" pitchFamily="66" charset="0"/>
                <a:cs typeface="Times New Roman" panose="02020603050405020304" pitchFamily="18" charset="0"/>
              </a:rPr>
              <a:t>, чему же равно последнее выражение</a:t>
            </a:r>
            <a:r>
              <a:rPr lang="ru-RU" sz="2300" dirty="0" smtClean="0">
                <a:latin typeface="Comic Sans MS" panose="030F0702030302020204" pitchFamily="66" charset="0"/>
                <a:cs typeface="Times New Roman" panose="02020603050405020304" pitchFamily="18" charset="0"/>
              </a:rPr>
              <a:t>?</a:t>
            </a:r>
            <a:endParaRPr lang="ru-RU" sz="2300" dirty="0"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283545" y="624092"/>
            <a:ext cx="7041005" cy="1350581"/>
            <a:chOff x="494128" y="681693"/>
            <a:chExt cx="7041005" cy="1350581"/>
          </a:xfrm>
        </p:grpSpPr>
        <p:pic>
          <p:nvPicPr>
            <p:cNvPr id="45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128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5472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3722" y="681693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1648156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637953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609297" y="756819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303906" y="695264"/>
              <a:ext cx="12312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endPara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283545" y="2166174"/>
            <a:ext cx="7041005" cy="1350581"/>
            <a:chOff x="428066" y="2753710"/>
            <a:chExt cx="7041005" cy="1350581"/>
          </a:xfrm>
        </p:grpSpPr>
        <p:pic>
          <p:nvPicPr>
            <p:cNvPr id="2050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066" y="2753710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1582094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71891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7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543235" y="2828836"/>
              <a:ext cx="7988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37844" y="2767281"/>
              <a:ext cx="123122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ru-RU" sz="8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4083710" y="3656465"/>
            <a:ext cx="798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99466" y="3564164"/>
            <a:ext cx="12312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8" name="Picture 10" descr="http://pngimg.com/upload/small/coconut_PNG914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73" y="3722178"/>
            <a:ext cx="1792000" cy="11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extBox 59"/>
          <p:cNvSpPr txBox="1"/>
          <p:nvPr/>
        </p:nvSpPr>
        <p:spPr>
          <a:xfrm>
            <a:off x="1538088" y="3172557"/>
            <a:ext cx="798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53" name="Группа 2052"/>
          <p:cNvGrpSpPr/>
          <p:nvPr/>
        </p:nvGrpSpPr>
        <p:grpSpPr>
          <a:xfrm>
            <a:off x="1563172" y="5097421"/>
            <a:ext cx="5326121" cy="1350581"/>
            <a:chOff x="1603625" y="5154138"/>
            <a:chExt cx="5326121" cy="1350581"/>
          </a:xfrm>
        </p:grpSpPr>
        <p:grpSp>
          <p:nvGrpSpPr>
            <p:cNvPr id="2049" name="Группа 2048"/>
            <p:cNvGrpSpPr/>
            <p:nvPr/>
          </p:nvGrpSpPr>
          <p:grpSpPr>
            <a:xfrm>
              <a:off x="1603625" y="5154138"/>
              <a:ext cx="5326121" cy="1350581"/>
              <a:chOff x="1663968" y="3804392"/>
              <a:chExt cx="5326121" cy="1350581"/>
            </a:xfrm>
          </p:grpSpPr>
          <p:sp>
            <p:nvSpPr>
              <p:cNvPr id="63" name="TextBox 62"/>
              <p:cNvSpPr txBox="1"/>
              <p:nvPr/>
            </p:nvSpPr>
            <p:spPr>
              <a:xfrm>
                <a:off x="1663968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TextBox 63"/>
              <p:cNvSpPr txBox="1"/>
              <p:nvPr/>
            </p:nvSpPr>
            <p:spPr>
              <a:xfrm>
                <a:off x="3556834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5381840" y="3891033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758862" y="3805586"/>
                <a:ext cx="123122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ru-RU" sz="8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67" name="Picture 2" descr="https://img-fotki.yandex.ru/get/6109/2839712.4b/0_14d52a_9bd097c_ori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341" y="3804392"/>
                <a:ext cx="1135575" cy="1350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51" name="Рисунок 2050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90" r="40279"/>
            <a:stretch/>
          </p:blipFill>
          <p:spPr>
            <a:xfrm>
              <a:off x="4278748" y="5455911"/>
              <a:ext cx="1119966" cy="928420"/>
            </a:xfrm>
            <a:prstGeom prst="rect">
              <a:avLst/>
            </a:prstGeom>
          </p:spPr>
        </p:pic>
      </p:grpSp>
      <p:grpSp>
        <p:nvGrpSpPr>
          <p:cNvPr id="79" name="Группа 78"/>
          <p:cNvGrpSpPr/>
          <p:nvPr/>
        </p:nvGrpSpPr>
        <p:grpSpPr>
          <a:xfrm>
            <a:off x="2236781" y="2353308"/>
            <a:ext cx="1205518" cy="1020600"/>
            <a:chOff x="144496" y="3823688"/>
            <a:chExt cx="1531480" cy="1230957"/>
          </a:xfrm>
        </p:grpSpPr>
        <p:pic>
          <p:nvPicPr>
            <p:cNvPr id="80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Группа 81"/>
          <p:cNvGrpSpPr/>
          <p:nvPr/>
        </p:nvGrpSpPr>
        <p:grpSpPr>
          <a:xfrm>
            <a:off x="4169885" y="2345384"/>
            <a:ext cx="1205518" cy="1020600"/>
            <a:chOff x="144496" y="3823688"/>
            <a:chExt cx="1531480" cy="1230957"/>
          </a:xfrm>
        </p:grpSpPr>
        <p:pic>
          <p:nvPicPr>
            <p:cNvPr id="83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4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5" name="Группа 84"/>
          <p:cNvGrpSpPr/>
          <p:nvPr/>
        </p:nvGrpSpPr>
        <p:grpSpPr>
          <a:xfrm>
            <a:off x="396949" y="3834359"/>
            <a:ext cx="1205518" cy="1020600"/>
            <a:chOff x="144496" y="3823688"/>
            <a:chExt cx="1531480" cy="1230957"/>
          </a:xfrm>
        </p:grpSpPr>
        <p:pic>
          <p:nvPicPr>
            <p:cNvPr id="86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144496" y="3904079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7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372110" y="3823688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0" name="Picture 8" descr="http://png-images.ru/wp-content/uploads/2014/11/banana_PNG83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77981" flipH="1">
            <a:off x="553546" y="5387325"/>
            <a:ext cx="1026350" cy="95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Прямоугольник 54">
            <a:hlinkClick r:id="rId9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4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91138" y="711098"/>
            <a:ext cx="112944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mic Sans MS" panose="030F0702030302020204" pitchFamily="66" charset="0"/>
              </a:rPr>
              <a:t>Самая распространённая ошибка при решении </a:t>
            </a:r>
            <a:r>
              <a:rPr lang="ru-RU" sz="2400" dirty="0">
                <a:latin typeface="Comic Sans MS" panose="030F0702030302020204" pitchFamily="66" charset="0"/>
              </a:rPr>
              <a:t>этой задачи – то, что не все замечают разное количество фруктов в разных </a:t>
            </a:r>
            <a:r>
              <a:rPr lang="ru-RU" sz="2400" dirty="0" smtClean="0">
                <a:latin typeface="Comic Sans MS" panose="030F0702030302020204" pitchFamily="66" charset="0"/>
              </a:rPr>
              <a:t>строчках.</a:t>
            </a:r>
            <a:endParaRPr lang="ru-RU" sz="2400" dirty="0"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8480" y="4760939"/>
            <a:ext cx="99918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Из первого равенства находим, что яблоко равно 10. Подставляем во второе равенство и получаем, что </a:t>
            </a:r>
            <a:r>
              <a:rPr lang="ru-RU" sz="2400" dirty="0" smtClean="0">
                <a:latin typeface="Comic Sans MS" panose="030F0702030302020204" pitchFamily="66" charset="0"/>
              </a:rPr>
              <a:t>8 </a:t>
            </a:r>
            <a:r>
              <a:rPr lang="ru-RU" sz="2400" dirty="0">
                <a:latin typeface="Comic Sans MS" panose="030F0702030302020204" pitchFamily="66" charset="0"/>
              </a:rPr>
              <a:t>бананов равно </a:t>
            </a:r>
            <a:r>
              <a:rPr lang="ru-RU" sz="2400" dirty="0" smtClean="0">
                <a:latin typeface="Comic Sans MS" panose="030F0702030302020204" pitchFamily="66" charset="0"/>
              </a:rPr>
              <a:t>8, </a:t>
            </a:r>
            <a:r>
              <a:rPr lang="ru-RU" sz="2400" dirty="0">
                <a:latin typeface="Comic Sans MS" panose="030F0702030302020204" pitchFamily="66" charset="0"/>
              </a:rPr>
              <a:t>т.е. 1 банан равен 1.  </a:t>
            </a:r>
            <a:r>
              <a:rPr lang="ru-RU" sz="2400" dirty="0" smtClean="0">
                <a:latin typeface="Comic Sans MS" panose="030F0702030302020204" pitchFamily="66" charset="0"/>
              </a:rPr>
              <a:t>Из </a:t>
            </a:r>
            <a:r>
              <a:rPr lang="ru-RU" sz="2400" dirty="0">
                <a:latin typeface="Comic Sans MS" panose="030F0702030302020204" pitchFamily="66" charset="0"/>
              </a:rPr>
              <a:t>третьего следует, что </a:t>
            </a:r>
            <a:r>
              <a:rPr lang="ru-RU" sz="2400" dirty="0" smtClean="0">
                <a:latin typeface="Comic Sans MS" panose="030F0702030302020204" pitchFamily="66" charset="0"/>
              </a:rPr>
              <a:t>половина кокоса равна </a:t>
            </a:r>
            <a:r>
              <a:rPr lang="ru-RU" sz="2400" dirty="0">
                <a:latin typeface="Comic Sans MS" panose="030F0702030302020204" pitchFamily="66" charset="0"/>
              </a:rPr>
              <a:t>1. Значит, правильный ответ такой: </a:t>
            </a:r>
            <a:r>
              <a:rPr lang="ru-RU" sz="2400" dirty="0" smtClean="0">
                <a:latin typeface="Comic Sans MS" panose="030F0702030302020204" pitchFamily="66" charset="0"/>
              </a:rPr>
              <a:t>3 + 10 + 1 </a:t>
            </a:r>
            <a:r>
              <a:rPr lang="ru-RU" sz="2400" dirty="0">
                <a:latin typeface="Comic Sans MS" panose="030F0702030302020204" pitchFamily="66" charset="0"/>
              </a:rPr>
              <a:t>= 14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5450260" y="1765154"/>
            <a:ext cx="6565790" cy="1397635"/>
            <a:chOff x="363956" y="5154138"/>
            <a:chExt cx="6565790" cy="1397635"/>
          </a:xfrm>
        </p:grpSpPr>
        <p:grpSp>
          <p:nvGrpSpPr>
            <p:cNvPr id="36" name="Группа 35"/>
            <p:cNvGrpSpPr/>
            <p:nvPr/>
          </p:nvGrpSpPr>
          <p:grpSpPr>
            <a:xfrm>
              <a:off x="363956" y="5154138"/>
              <a:ext cx="6565790" cy="1397635"/>
              <a:chOff x="424299" y="3804392"/>
              <a:chExt cx="6565790" cy="1397635"/>
            </a:xfrm>
          </p:grpSpPr>
          <p:sp>
            <p:nvSpPr>
              <p:cNvPr id="38" name="TextBox 37"/>
              <p:cNvSpPr txBox="1"/>
              <p:nvPr/>
            </p:nvSpPr>
            <p:spPr>
              <a:xfrm>
                <a:off x="1663968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3556834" y="3903409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endPara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381840" y="3891033"/>
                <a:ext cx="79886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72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ru-RU" sz="72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758862" y="3805586"/>
                <a:ext cx="123122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80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ru-RU" sz="80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42" name="Picture 2" descr="https://img-fotki.yandex.ru/get/6109/2839712.4b/0_14d52a_9bd097c_ori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341" y="3804392"/>
                <a:ext cx="1135575" cy="13505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3" name="Picture 8" descr="http://png-images.ru/wp-content/uploads/2014/11/banana_PNG838.pn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277981" flipH="1">
                <a:off x="424299" y="4051461"/>
                <a:ext cx="1303866" cy="11505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7" name="Рисунок 3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90" r="40279"/>
            <a:stretch/>
          </p:blipFill>
          <p:spPr>
            <a:xfrm>
              <a:off x="4278748" y="5455911"/>
              <a:ext cx="1119966" cy="928420"/>
            </a:xfrm>
            <a:prstGeom prst="rect">
              <a:avLst/>
            </a:prstGeom>
          </p:spPr>
        </p:pic>
      </p:grpSp>
      <p:grpSp>
        <p:nvGrpSpPr>
          <p:cNvPr id="60" name="Группа 59"/>
          <p:cNvGrpSpPr/>
          <p:nvPr/>
        </p:nvGrpSpPr>
        <p:grpSpPr>
          <a:xfrm>
            <a:off x="3679005" y="3146560"/>
            <a:ext cx="1453793" cy="1517404"/>
            <a:chOff x="464677" y="1516052"/>
            <a:chExt cx="1453793" cy="1517404"/>
          </a:xfrm>
        </p:grpSpPr>
        <p:pic>
          <p:nvPicPr>
            <p:cNvPr id="44" name="Picture 2" descr="https://img-fotki.yandex.ru/get/6109/2839712.4b/0_14d52a_9bd097c_ori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677" y="1516052"/>
              <a:ext cx="1135575" cy="1350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1" name="Прямоугольник 50"/>
            <p:cNvSpPr/>
            <p:nvPr/>
          </p:nvSpPr>
          <p:spPr>
            <a:xfrm>
              <a:off x="964363" y="2017793"/>
              <a:ext cx="95410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10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02751" y="3345397"/>
            <a:ext cx="1437752" cy="1351865"/>
            <a:chOff x="528104" y="3462040"/>
            <a:chExt cx="1437752" cy="1351865"/>
          </a:xfrm>
        </p:grpSpPr>
        <p:pic>
          <p:nvPicPr>
            <p:cNvPr id="46" name="Picture 8" descr="http://png-images.ru/wp-content/uploads/2014/11/banana_PNG838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77981" flipH="1">
              <a:off x="528104" y="3462040"/>
              <a:ext cx="1303866" cy="11505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" name="Прямоугольник 51"/>
            <p:cNvSpPr/>
            <p:nvPr/>
          </p:nvSpPr>
          <p:spPr>
            <a:xfrm>
              <a:off x="1396469" y="3798242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3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2284699" y="1856704"/>
            <a:ext cx="1867474" cy="1362160"/>
            <a:chOff x="2712386" y="1655262"/>
            <a:chExt cx="1867474" cy="1362160"/>
          </a:xfrm>
        </p:grpSpPr>
        <p:pic>
          <p:nvPicPr>
            <p:cNvPr id="48" name="Picture 10" descr="http://pngimg.com/upload/small/coconut_PNG914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2386" y="1655262"/>
              <a:ext cx="1792000" cy="115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Прямоугольник 52"/>
            <p:cNvSpPr/>
            <p:nvPr/>
          </p:nvSpPr>
          <p:spPr>
            <a:xfrm>
              <a:off x="4010473" y="2001759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2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801730" y="2068982"/>
            <a:ext cx="1287984" cy="1144409"/>
            <a:chOff x="3785834" y="3541406"/>
            <a:chExt cx="1287984" cy="1144409"/>
          </a:xfrm>
        </p:grpSpPr>
        <p:pic>
          <p:nvPicPr>
            <p:cNvPr id="47" name="Рисунок 4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990" r="40279"/>
            <a:stretch/>
          </p:blipFill>
          <p:spPr>
            <a:xfrm>
              <a:off x="3785834" y="3541406"/>
              <a:ext cx="1119966" cy="928420"/>
            </a:xfrm>
            <a:prstGeom prst="rect">
              <a:avLst/>
            </a:prstGeom>
          </p:spPr>
        </p:pic>
        <p:sp>
          <p:nvSpPr>
            <p:cNvPr id="54" name="Прямоугольник 53"/>
            <p:cNvSpPr/>
            <p:nvPr/>
          </p:nvSpPr>
          <p:spPr>
            <a:xfrm>
              <a:off x="4504431" y="3670152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1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2089714" y="3324286"/>
            <a:ext cx="1296089" cy="1359893"/>
            <a:chOff x="2148514" y="3376676"/>
            <a:chExt cx="1296089" cy="1359893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2148514" y="3376676"/>
              <a:ext cx="1236000" cy="1147600"/>
              <a:chOff x="144496" y="3823688"/>
              <a:chExt cx="1531480" cy="1230957"/>
            </a:xfrm>
          </p:grpSpPr>
          <p:pic>
            <p:nvPicPr>
              <p:cNvPr id="56" name="Picture 8" descr="http://png-images.ru/wp-content/uploads/2014/11/banana_PNG8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277981" flipH="1">
                <a:off x="144496" y="3904079"/>
                <a:ext cx="1303866" cy="11505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8" descr="http://png-images.ru/wp-content/uploads/2014/11/banana_PNG838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277981" flipH="1">
                <a:off x="372110" y="3823688"/>
                <a:ext cx="1303866" cy="115056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8" name="Прямоугольник 57"/>
            <p:cNvSpPr/>
            <p:nvPr/>
          </p:nvSpPr>
          <p:spPr>
            <a:xfrm>
              <a:off x="2875216" y="372090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4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sp>
        <p:nvSpPr>
          <p:cNvPr id="62" name="Прямоугольник 61"/>
          <p:cNvSpPr/>
          <p:nvPr/>
        </p:nvSpPr>
        <p:spPr>
          <a:xfrm>
            <a:off x="6117000" y="3624242"/>
            <a:ext cx="537839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atin typeface="Helvetica neue"/>
              </a:rPr>
              <a:t>3 + 10 + 1 </a:t>
            </a:r>
            <a:r>
              <a:rPr lang="ru-RU" sz="6000" dirty="0">
                <a:latin typeface="Helvetica neue"/>
              </a:rPr>
              <a:t>= 14</a:t>
            </a:r>
            <a:endParaRPr lang="ru-RU" sz="6000" dirty="0"/>
          </a:p>
        </p:txBody>
      </p:sp>
      <p:pic>
        <p:nvPicPr>
          <p:cNvPr id="49" name="Picture 12" descr="http://www.braiton.ru/i/professor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12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9900653" y="4542443"/>
            <a:ext cx="1863282" cy="1898665"/>
            <a:chOff x="705350" y="484484"/>
            <a:chExt cx="1863282" cy="189866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705350" y="484484"/>
              <a:ext cx="1863282" cy="1898665"/>
              <a:chOff x="3540511" y="585235"/>
              <a:chExt cx="5110979" cy="5008244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540511" y="1264521"/>
                <a:ext cx="5110979" cy="4328958"/>
                <a:chOff x="3631114" y="1264520"/>
                <a:chExt cx="5110979" cy="4328958"/>
              </a:xfrm>
            </p:grpSpPr>
            <p:pic>
              <p:nvPicPr>
                <p:cNvPr id="14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631114" y="1264521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5" descr="https://pixabay.com/static/uploads/photo/2014/03/25/16/27/baseball-bat-297152_640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2321" y="1264520"/>
                  <a:ext cx="4929772" cy="43289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2" name="Picture 3" descr="http://basicfunction.com/til/images/brain.png"/>
              <p:cNvPicPr>
                <a:picLocks noChangeAspect="1" noChangeArrowheads="1"/>
              </p:cNvPicPr>
              <p:nvPr/>
            </p:nvPicPr>
            <p:blipFill>
              <a:blip r:embed="rId4" cstate="print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36942" y="585235"/>
                <a:ext cx="3718115" cy="4283544"/>
              </a:xfrm>
              <a:prstGeom prst="rect">
                <a:avLst/>
              </a:prstGeom>
              <a:noFill/>
              <a:effectLst>
                <a:glow rad="228600">
                  <a:srgbClr val="FFFF00">
                    <a:alpha val="40000"/>
                  </a:srgb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0" name="Прямоугольник 9"/>
            <p:cNvSpPr/>
            <p:nvPr/>
          </p:nvSpPr>
          <p:spPr>
            <a:xfrm>
              <a:off x="1319266" y="1054746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2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40946" y="2828836"/>
            <a:ext cx="5056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За минимальное количество перемещений превратите параллелограмм в треугольник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56463" y="1315971"/>
            <a:ext cx="5984483" cy="4226059"/>
            <a:chOff x="656463" y="994055"/>
            <a:chExt cx="5984483" cy="4226059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56463" y="994055"/>
              <a:ext cx="4463775" cy="1443600"/>
              <a:chOff x="656463" y="994055"/>
              <a:chExt cx="4463775" cy="1443600"/>
            </a:xfrm>
          </p:grpSpPr>
          <p:pic>
            <p:nvPicPr>
              <p:cNvPr id="5126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5" name="Группа 34"/>
            <p:cNvGrpSpPr/>
            <p:nvPr/>
          </p:nvGrpSpPr>
          <p:grpSpPr>
            <a:xfrm>
              <a:off x="1384552" y="2366400"/>
              <a:ext cx="4463775" cy="1443600"/>
              <a:chOff x="656463" y="994055"/>
              <a:chExt cx="4463775" cy="1443600"/>
            </a:xfrm>
          </p:grpSpPr>
          <p:pic>
            <p:nvPicPr>
              <p:cNvPr id="36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" name="Группа 38"/>
            <p:cNvGrpSpPr/>
            <p:nvPr/>
          </p:nvGrpSpPr>
          <p:grpSpPr>
            <a:xfrm>
              <a:off x="2177171" y="3776514"/>
              <a:ext cx="4463775" cy="1443600"/>
              <a:chOff x="656463" y="994055"/>
              <a:chExt cx="4463775" cy="1443600"/>
            </a:xfrm>
          </p:grpSpPr>
          <p:pic>
            <p:nvPicPr>
              <p:cNvPr id="40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87877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640946" y="2828836"/>
            <a:ext cx="5056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comic sans ms" panose="030F0702030302020204" pitchFamily="66" charset="0"/>
              </a:rPr>
              <a:t>За минимальное количество перемещений превратите параллелограмм в треугольник</a:t>
            </a:r>
            <a:r>
              <a:rPr lang="ru-RU" sz="2400" dirty="0" smtClean="0">
                <a:solidFill>
                  <a:srgbClr val="000000"/>
                </a:solidFill>
                <a:latin typeface="comic sans ms" panose="030F0702030302020204" pitchFamily="66" charset="0"/>
              </a:rPr>
              <a:t>.</a:t>
            </a:r>
            <a:endParaRPr lang="ru-RU" sz="2400" dirty="0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56463" y="1315971"/>
            <a:ext cx="5984483" cy="4226059"/>
            <a:chOff x="656463" y="994055"/>
            <a:chExt cx="5984483" cy="4226059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656463" y="994055"/>
              <a:ext cx="4463775" cy="1443600"/>
              <a:chOff x="656463" y="994055"/>
              <a:chExt cx="4463775" cy="1443600"/>
            </a:xfrm>
          </p:grpSpPr>
          <p:pic>
            <p:nvPicPr>
              <p:cNvPr id="5126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5" name="Группа 34"/>
            <p:cNvGrpSpPr/>
            <p:nvPr/>
          </p:nvGrpSpPr>
          <p:grpSpPr>
            <a:xfrm>
              <a:off x="1384552" y="2366400"/>
              <a:ext cx="4463775" cy="1443600"/>
              <a:chOff x="656463" y="994055"/>
              <a:chExt cx="4463775" cy="1443600"/>
            </a:xfrm>
          </p:grpSpPr>
          <p:pic>
            <p:nvPicPr>
              <p:cNvPr id="36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7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9" name="Группа 38"/>
            <p:cNvGrpSpPr/>
            <p:nvPr/>
          </p:nvGrpSpPr>
          <p:grpSpPr>
            <a:xfrm>
              <a:off x="2177171" y="3776514"/>
              <a:ext cx="4463775" cy="1443600"/>
              <a:chOff x="656463" y="994055"/>
              <a:chExt cx="4463775" cy="1443600"/>
            </a:xfrm>
          </p:grpSpPr>
          <p:pic>
            <p:nvPicPr>
              <p:cNvPr id="40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216110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1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3664901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6" descr="http://www.1shilling.ru/wp-content/uploads/2013/10/rubl.png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82" t="4577" r="5337" b="4878"/>
              <a:stretch/>
            </p:blipFill>
            <p:spPr bwMode="auto">
              <a:xfrm>
                <a:off x="656463" y="994055"/>
                <a:ext cx="1455337" cy="14436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32" name="Picture 8" descr="http://brendomaniya-otvety.ru/images/png/brandomania-vopros-burger_kin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4547" y="4902764"/>
            <a:ext cx="1428750" cy="1428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hlinkClick r:id="rId6" action="ppaction://hlinksldjump"/>
          </p:cNvPr>
          <p:cNvSpPr/>
          <p:nvPr/>
        </p:nvSpPr>
        <p:spPr>
          <a:xfrm rot="20406820">
            <a:off x="10249115" y="5292094"/>
            <a:ext cx="1290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effectLst>
                  <a:glow rad="63500">
                    <a:schemeClr val="bg1"/>
                  </a:glow>
                </a:effectLst>
              </a:rPr>
              <a:t>ОТВЕТ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65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5400000">
            <a:off x="8713057" y="3379058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0800000">
            <a:off x="0" y="6630229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 rot="16200000">
            <a:off x="-3252143" y="3379057"/>
            <a:ext cx="6731087" cy="22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specawtomatika.ru/files/ex/uploads/485/1447053583-lenti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77"/>
          <a:stretch/>
        </p:blipFill>
        <p:spPr bwMode="auto">
          <a:xfrm>
            <a:off x="1" y="-35266"/>
            <a:ext cx="12192000" cy="227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115" y="306405"/>
            <a:ext cx="1371600" cy="142875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718613" y="838814"/>
            <a:ext cx="6754775" cy="5180373"/>
            <a:chOff x="2029898" y="717005"/>
            <a:chExt cx="6754775" cy="5180373"/>
          </a:xfrm>
        </p:grpSpPr>
        <p:pic>
          <p:nvPicPr>
            <p:cNvPr id="24" name="Snagit_PPT20F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4188" b="54031"/>
            <a:stretch/>
          </p:blipFill>
          <p:spPr>
            <a:xfrm>
              <a:off x="2644951" y="859764"/>
              <a:ext cx="2312404" cy="21145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5" name="Snagit_PPT20F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70" t="946" r="7318" b="53085"/>
            <a:stretch/>
          </p:blipFill>
          <p:spPr>
            <a:xfrm>
              <a:off x="6472269" y="859764"/>
              <a:ext cx="2312404" cy="21145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6" name="Snagit_PPT20F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7" t="46382" r="53901" b="7649"/>
            <a:stretch/>
          </p:blipFill>
          <p:spPr>
            <a:xfrm>
              <a:off x="2644951" y="3782806"/>
              <a:ext cx="2312404" cy="21145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27" name="Snagit_PPT20F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733" t="46066" r="6455" b="7965"/>
            <a:stretch/>
          </p:blipFill>
          <p:spPr>
            <a:xfrm>
              <a:off x="6472269" y="3782806"/>
              <a:ext cx="2312404" cy="21145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28" name="Прямоугольник 27"/>
            <p:cNvSpPr/>
            <p:nvPr/>
          </p:nvSpPr>
          <p:spPr>
            <a:xfrm>
              <a:off x="2029898" y="717005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1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876153" y="717005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2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029899" y="3673617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3</a:t>
              </a:r>
              <a:endParaRPr lang="ru-RU" sz="6000" dirty="0">
                <a:effectLst>
                  <a:glow rad="228600">
                    <a:schemeClr val="bg1"/>
                  </a:glow>
                </a:effectLst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5876153" y="3673617"/>
              <a:ext cx="569387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6000" b="1" dirty="0" smtClean="0">
                  <a:effectLst>
                    <a:glow rad="228600">
                      <a:schemeClr val="bg1"/>
                    </a:glow>
                  </a:effectLst>
                  <a:latin typeface="Times New Roman" panose="02020603050405020304" pitchFamily="18" charset="0"/>
                </a:rPr>
                <a:t>4</a:t>
              </a:r>
            </a:p>
          </p:txBody>
        </p:sp>
      </p:grpSp>
      <p:pic>
        <p:nvPicPr>
          <p:cNvPr id="18" name="Picture 12" descr="http://www.braiton.ru/i/professor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89819" y="4856794"/>
            <a:ext cx="1265701" cy="1495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98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1367</Words>
  <Application>Microsoft Office PowerPoint</Application>
  <PresentationFormat>Широкоэкранный</PresentationFormat>
  <Paragraphs>258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7" baseType="lpstr">
      <vt:lpstr>Arial</vt:lpstr>
      <vt:lpstr>Calibri</vt:lpstr>
      <vt:lpstr>Calibri Light</vt:lpstr>
      <vt:lpstr>comic sans ms</vt:lpstr>
      <vt:lpstr>comic sans ms</vt:lpstr>
      <vt:lpstr>Helvetica neue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83</cp:revision>
  <dcterms:created xsi:type="dcterms:W3CDTF">2016-07-16T07:23:01Z</dcterms:created>
  <dcterms:modified xsi:type="dcterms:W3CDTF">2016-09-01T06:56:26Z</dcterms:modified>
</cp:coreProperties>
</file>